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9" r:id="rId2"/>
    <p:sldId id="409" r:id="rId3"/>
    <p:sldId id="414" r:id="rId4"/>
    <p:sldId id="418" r:id="rId5"/>
    <p:sldId id="442" r:id="rId6"/>
    <p:sldId id="434" r:id="rId7"/>
    <p:sldId id="443" r:id="rId8"/>
    <p:sldId id="435" r:id="rId9"/>
    <p:sldId id="444" r:id="rId10"/>
    <p:sldId id="436" r:id="rId11"/>
    <p:sldId id="445" r:id="rId12"/>
    <p:sldId id="447" r:id="rId13"/>
    <p:sldId id="446" r:id="rId14"/>
    <p:sldId id="448" r:id="rId15"/>
    <p:sldId id="449" r:id="rId16"/>
    <p:sldId id="450" r:id="rId17"/>
    <p:sldId id="451" r:id="rId18"/>
    <p:sldId id="437" r:id="rId19"/>
    <p:sldId id="452" r:id="rId20"/>
    <p:sldId id="438" r:id="rId21"/>
    <p:sldId id="454" r:id="rId22"/>
    <p:sldId id="455" r:id="rId23"/>
    <p:sldId id="456" r:id="rId24"/>
    <p:sldId id="458" r:id="rId25"/>
    <p:sldId id="459" r:id="rId26"/>
    <p:sldId id="460" r:id="rId27"/>
    <p:sldId id="461" r:id="rId2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993300"/>
    <a:srgbClr val="FF00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05" autoAdjust="0"/>
    <p:restoredTop sz="94615" autoAdjust="0"/>
  </p:normalViewPr>
  <p:slideViewPr>
    <p:cSldViewPr>
      <p:cViewPr varScale="1">
        <p:scale>
          <a:sx n="116" d="100"/>
          <a:sy n="116" d="100"/>
        </p:scale>
        <p:origin x="-14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algn="r"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5406"/>
            <a:ext cx="5439355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defTabSz="955632" eaLnBrk="1" hangingPunct="1">
              <a:defRPr sz="13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813"/>
            <a:ext cx="294606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algn="r" defTabSz="955632" eaLnBrk="1" hangingPunct="1">
              <a:defRPr sz="1300"/>
            </a:lvl1pPr>
          </a:lstStyle>
          <a:p>
            <a:fld id="{55A99CA8-6823-DA42-A515-BF0DAB1F4B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8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6035B-0FB0-BD48-8EBB-408C7AE280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F1B65-2623-EB4E-B005-D0F03087B7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0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D0E43-CCD8-0046-88F6-071824A6A2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9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6E49-067C-E747-9974-740BB6495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5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E6D1-8485-9547-955F-8426787CC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4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D641-14CE-E94E-9B01-75AB73B4D4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1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6E38C-16C8-5640-BD01-50D3B9B0AC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71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28E8-3C5E-EB42-9B14-E40F37C91D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51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10896-D9A9-8B47-9680-2C0A1EA28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77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4ACC6-6F8E-C341-BAAC-D4D0969630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24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BE93C-C074-5B46-9D7D-2B189A3AE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43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F9FA-A985-C346-B3EE-8BCFE72310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5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0FBBD-A67C-9F47-A273-DFE0572EC8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07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7D2B78-6834-BB4F-94D5-81DF2C331A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2800" b="1">
                <a:solidFill>
                  <a:srgbClr val="CC3300"/>
                </a:solidFill>
              </a:rPr>
              <a:t>Дисциплина: </a:t>
            </a:r>
            <a:br>
              <a:rPr lang="ru-RU" sz="2800" b="1">
                <a:solidFill>
                  <a:srgbClr val="CC3300"/>
                </a:solidFill>
              </a:rPr>
            </a:br>
            <a:r>
              <a:rPr lang="ru-RU" sz="2800" b="1">
                <a:solidFill>
                  <a:srgbClr val="CC3300"/>
                </a:solidFill>
              </a:rPr>
              <a:t>«Метрология, стандартизация и сертификация»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133725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Тема лекции: </a:t>
            </a:r>
          </a:p>
          <a:p>
            <a:pPr indent="20638"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«Измерение электрических величин»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indent="20638" algn="ctr" eaLnBrk="1" hangingPunct="1">
              <a:lnSpc>
                <a:spcPct val="90000"/>
              </a:lnSpc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096A12DB-E2E3-264B-B2D9-B946DE8931B4}" type="slidenum">
              <a:rPr lang="ru-RU" sz="1400"/>
              <a:pPr/>
              <a:t>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10</a:t>
            </a:fld>
            <a:endParaRPr lang="ru-RU" sz="1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32766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993300"/>
                </a:solidFill>
              </a:rPr>
              <a:t>Понятие идеального </a:t>
            </a:r>
            <a:br>
              <a:rPr lang="ru-RU" sz="3600" dirty="0" smtClean="0">
                <a:solidFill>
                  <a:srgbClr val="993300"/>
                </a:solidFill>
              </a:rPr>
            </a:br>
            <a:r>
              <a:rPr lang="ru-RU" sz="3600" dirty="0" smtClean="0">
                <a:solidFill>
                  <a:srgbClr val="993300"/>
                </a:solidFill>
              </a:rPr>
              <a:t>амперметра и вольтметра</a:t>
            </a:r>
            <a:endParaRPr lang="ru-RU" sz="2800" dirty="0" smtClean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11</a:t>
            </a:fld>
            <a:endParaRPr lang="ru-RU" sz="1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21920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Идеальный амперметр </a:t>
            </a:r>
            <a:r>
              <a:rPr lang="ru-RU" sz="2800" dirty="0">
                <a:solidFill>
                  <a:srgbClr val="993300"/>
                </a:solidFill>
              </a:rPr>
              <a:t>− амперметр, у которого отсутствует внутреннее </a:t>
            </a:r>
            <a:r>
              <a:rPr lang="ru-RU" sz="2800" dirty="0" smtClean="0">
                <a:solidFill>
                  <a:srgbClr val="993300"/>
                </a:solidFill>
              </a:rPr>
              <a:t>сопротивление, напряжение </a:t>
            </a:r>
            <a:r>
              <a:rPr lang="ru-RU" sz="2800" dirty="0">
                <a:solidFill>
                  <a:srgbClr val="993300"/>
                </a:solidFill>
              </a:rPr>
              <a:t>на таком приборе всегда равно </a:t>
            </a:r>
            <a:r>
              <a:rPr lang="ru-RU" sz="2800" dirty="0" smtClean="0">
                <a:solidFill>
                  <a:srgbClr val="993300"/>
                </a:solidFill>
              </a:rPr>
              <a:t>нулю, он </a:t>
            </a:r>
            <a:r>
              <a:rPr lang="ru-RU" sz="2800" dirty="0">
                <a:solidFill>
                  <a:srgbClr val="993300"/>
                </a:solidFill>
              </a:rPr>
              <a:t>эквивалентен </a:t>
            </a:r>
            <a:r>
              <a:rPr lang="ru-RU" sz="2800" dirty="0" smtClean="0">
                <a:solidFill>
                  <a:srgbClr val="993300"/>
                </a:solidFill>
              </a:rPr>
              <a:t>участку провода</a:t>
            </a:r>
            <a:r>
              <a:rPr lang="ru-RU" sz="2800" dirty="0">
                <a:solidFill>
                  <a:srgbClr val="993300"/>
                </a:solidFill>
              </a:rPr>
              <a:t>.</a:t>
            </a:r>
            <a:endParaRPr lang="ru-RU" sz="2800" dirty="0" smtClean="0">
              <a:solidFill>
                <a:srgbClr val="993300"/>
              </a:solidFill>
            </a:endParaRPr>
          </a:p>
        </p:txBody>
      </p:sp>
      <p:pic>
        <p:nvPicPr>
          <p:cNvPr id="3074" name="Picture 2" descr="https://foxford.ru/uploads/tinymce_image/image/2989/%D0%98%D0%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76" y="2902525"/>
            <a:ext cx="2947650" cy="113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500" y="406851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Идеальный вольтметр − </a:t>
            </a:r>
            <a:r>
              <a:rPr lang="ru-RU" sz="2800" dirty="0">
                <a:solidFill>
                  <a:srgbClr val="C00000"/>
                </a:solidFill>
              </a:rPr>
              <a:t>вольтметр, обладающий бесконечным внутренним сопротивлением. Такой прибор не пропускает через себя электрический ток. Он эквивалентен разрыву цепи.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4" descr="https://foxford.ru/uploads/tinymce_image/image/2990/%D0%98%D0%B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5366"/>
            <a:ext cx="2324100" cy="1038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74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12</a:t>
            </a:fld>
            <a:endParaRPr lang="ru-RU" sz="14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41106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Электромеханические приборы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  <p:pic>
        <p:nvPicPr>
          <p:cNvPr id="7172" name="Picture 4" descr="Картинки по запросу ампермет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02153"/>
            <a:ext cx="3848100" cy="3822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вольт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77660"/>
            <a:ext cx="4152900" cy="378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40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13</a:t>
            </a:fld>
            <a:endParaRPr lang="ru-R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" y="1219200"/>
            <a:ext cx="876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Структурная схема электромеханического прибора: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05464515"/>
              </p:ext>
            </p:extLst>
          </p:nvPr>
        </p:nvGraphicFramePr>
        <p:xfrm>
          <a:off x="228600" y="1828800"/>
          <a:ext cx="8323403" cy="1376958"/>
        </p:xfrm>
        <a:graphic>
          <a:graphicData uri="http://schemas.openxmlformats.org/presentationml/2006/ole">
            <p:oleObj spid="_x0000_s6201" name="Точечный рисунок" r:id="rId3" imgW="3858164" imgH="638264" progId="PBrush">
              <p:embed/>
            </p:oleObj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664" y="3344803"/>
            <a:ext cx="8763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Измерительная </a:t>
            </a:r>
            <a:r>
              <a:rPr lang="ru-RU" b="1" i="1" dirty="0" smtClean="0">
                <a:solidFill>
                  <a:srgbClr val="0000FF"/>
                </a:solidFill>
              </a:rPr>
              <a:t>цепь -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обеспечивает преобразование входной электрической величины Х в промежуточную электрическую величину Y (ток, напряжение) для непосредственной обработки измерительным механизмом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Измерительный механизм </a:t>
            </a:r>
            <a:r>
              <a:rPr lang="ru-RU" dirty="0">
                <a:solidFill>
                  <a:srgbClr val="C00000"/>
                </a:solidFill>
              </a:rPr>
              <a:t>– основная часть прибора, предназначенная для преобразования электромагнитной энергии в механическую (вращающий момент), необходимую для перемещения подвижной части относительно неподвижной  (т.е. создания угла поворота </a:t>
            </a:r>
            <a:r>
              <a:rPr lang="ru-RU" dirty="0" smtClean="0">
                <a:solidFill>
                  <a:srgbClr val="C00000"/>
                </a:solidFill>
                <a:sym typeface="Symbol" panose="05050102010706020507" pitchFamily="18" charset="2"/>
              </a:rPr>
              <a:t>)</a:t>
            </a:r>
            <a:endParaRPr lang="ru-RU" dirty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993300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Уравнение преобразования электромеханического прибора: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9742536"/>
              </p:ext>
            </p:extLst>
          </p:nvPr>
        </p:nvGraphicFramePr>
        <p:xfrm>
          <a:off x="7429500" y="5895975"/>
          <a:ext cx="1525814" cy="276225"/>
        </p:xfrm>
        <a:graphic>
          <a:graphicData uri="http://schemas.openxmlformats.org/presentationml/2006/ole">
            <p:oleObj spid="_x0000_s6202" name="Уравнение" r:id="rId4" imgW="11049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828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14</a:t>
            </a:fld>
            <a:endParaRPr lang="ru-R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" y="1219200"/>
            <a:ext cx="876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Структурная схема электромеханического прибора: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28600" y="1828800"/>
          <a:ext cx="8323403" cy="1376958"/>
        </p:xfrm>
        <a:graphic>
          <a:graphicData uri="http://schemas.openxmlformats.org/presentationml/2006/ole">
            <p:oleObj spid="_x0000_s9238" name="Точечный рисунок" r:id="rId3" imgW="3858164" imgH="638264" progId="PBrush">
              <p:embed/>
            </p:oleObj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664" y="3344803"/>
            <a:ext cx="876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Отсчетное устройств</a:t>
            </a:r>
            <a:r>
              <a:rPr lang="ru-RU" b="1" dirty="0">
                <a:solidFill>
                  <a:srgbClr val="0000FF"/>
                </a:solidFill>
              </a:rPr>
              <a:t>о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состоит из указателя, связанного с измерительным механизмом и шкалы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Указатели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бывают стрелочные (механические) и световые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0000FF"/>
                </a:solidFill>
              </a:rPr>
              <a:t>Шкала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совокупность отметок, представляющих ряд последовательных чисел вдоль какой либо линии.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35946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15</a:t>
            </a:fld>
            <a:endParaRPr lang="ru-R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" y="12192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Общий принцип действия </a:t>
            </a:r>
            <a:r>
              <a:rPr lang="ru-RU" b="1" i="1" dirty="0" smtClean="0">
                <a:solidFill>
                  <a:srgbClr val="C00000"/>
                </a:solidFill>
              </a:rPr>
              <a:t>электромеханического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измерительного механизма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lum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667000" cy="299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3916210"/>
              </p:ext>
            </p:extLst>
          </p:nvPr>
        </p:nvGraphicFramePr>
        <p:xfrm>
          <a:off x="3352800" y="1828800"/>
          <a:ext cx="3770663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0663">
                  <a:extLst>
                    <a:ext uri="{9D8B030D-6E8A-4147-A177-3AD203B41FA5}">
                      <a16:colId xmlns="" xmlns:a16="http://schemas.microsoft.com/office/drawing/2014/main" val="2919357906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pc="10" dirty="0">
                          <a:effectLst/>
                        </a:rPr>
                        <a:t>Элементы конструкции</a:t>
                      </a:r>
                      <a:r>
                        <a:rPr lang="ru-RU" sz="1400" spc="10" dirty="0">
                          <a:effectLst/>
                        </a:rPr>
                        <a:t>:</a:t>
                      </a:r>
                      <a:endParaRPr lang="ru-RU" sz="1600" spc="1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spc="10" dirty="0" smtClean="0">
                          <a:effectLst/>
                        </a:rPr>
                        <a:t>1 – успокоитель 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2 – неподвижная часть прибора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3 – грузики-противовесы 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4 – спиральная пружинка 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5 – подвижная часть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6 – указатель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7 – шкала</a:t>
                      </a:r>
                      <a:endParaRPr lang="ru-RU" sz="1600" spc="1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8 – корпус прибора</a:t>
                      </a:r>
                      <a:endParaRPr lang="ru-RU" sz="1600" spc="1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353" marR="80353" marT="0" marB="0"/>
                </a:tc>
                <a:extLst>
                  <a:ext uri="{0D108BD9-81ED-4DB2-BD59-A6C34878D82A}">
                    <a16:rowId xmlns="" xmlns:a16="http://schemas.microsoft.com/office/drawing/2014/main" val="3974513431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5001216"/>
            <a:ext cx="876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1.Успокоитель</a:t>
            </a:r>
            <a:r>
              <a:rPr lang="ru-RU" dirty="0">
                <a:solidFill>
                  <a:srgbClr val="C00000"/>
                </a:solidFill>
              </a:rPr>
              <a:t> уменьшает колебания подвижной части около положения установившегося равновесия. </a:t>
            </a:r>
          </a:p>
          <a:p>
            <a:r>
              <a:rPr lang="ru-RU" b="1" i="1" dirty="0">
                <a:solidFill>
                  <a:srgbClr val="0000FF"/>
                </a:solidFill>
              </a:rPr>
              <a:t>3.Грузики-противовесы</a:t>
            </a:r>
            <a:r>
              <a:rPr lang="ru-RU" dirty="0">
                <a:solidFill>
                  <a:srgbClr val="C00000"/>
                </a:solidFill>
              </a:rPr>
              <a:t>  уравновешивают подвижную часть и не дают ей смещаться с нулевой отметки при любых положениях прибора.</a:t>
            </a:r>
          </a:p>
          <a:p>
            <a:r>
              <a:rPr lang="ru-RU" b="1" i="1" dirty="0">
                <a:solidFill>
                  <a:srgbClr val="0000FF"/>
                </a:solidFill>
              </a:rPr>
              <a:t>4.Спиральная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0000FF"/>
                </a:solidFill>
              </a:rPr>
              <a:t>пружинка</a:t>
            </a:r>
            <a:r>
              <a:rPr lang="ru-RU" dirty="0">
                <a:solidFill>
                  <a:srgbClr val="C00000"/>
                </a:solidFill>
              </a:rPr>
              <a:t> создает противодействующий момент.</a:t>
            </a:r>
          </a:p>
        </p:txBody>
      </p:sp>
    </p:spTree>
    <p:extLst>
      <p:ext uri="{BB962C8B-B14F-4D97-AF65-F5344CB8AC3E}">
        <p14:creationId xmlns="" xmlns:p14="http://schemas.microsoft.com/office/powerpoint/2010/main" val="5188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16</a:t>
            </a:fld>
            <a:endParaRPr lang="ru-R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Общий принцип действия </a:t>
            </a:r>
            <a:r>
              <a:rPr lang="ru-RU" b="1" i="1" dirty="0" smtClean="0">
                <a:solidFill>
                  <a:srgbClr val="C00000"/>
                </a:solidFill>
              </a:rPr>
              <a:t>измерительного механизма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7393" y="1618468"/>
            <a:ext cx="8763000" cy="111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i="1" dirty="0">
                <a:solidFill>
                  <a:srgbClr val="0000FF"/>
                </a:solidFill>
              </a:rPr>
              <a:t>Дифференциальное уравнение моментов, </a:t>
            </a:r>
            <a:r>
              <a:rPr lang="ru-RU" dirty="0">
                <a:solidFill>
                  <a:srgbClr val="C00000"/>
                </a:solidFill>
              </a:rPr>
              <a:t>описывающее работу измерительного механизма, имеет вид: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6180306"/>
              </p:ext>
            </p:extLst>
          </p:nvPr>
        </p:nvGraphicFramePr>
        <p:xfrm>
          <a:off x="4710793" y="2228068"/>
          <a:ext cx="1676400" cy="693683"/>
        </p:xfrm>
        <a:graphic>
          <a:graphicData uri="http://schemas.openxmlformats.org/presentationml/2006/ole">
            <p:oleObj spid="_x0000_s11329" name="Уравнение" r:id="rId3" imgW="1104900" imgH="457200" progId="Equation.3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7393" y="2920688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rgbClr val="000090"/>
                </a:solidFill>
              </a:rPr>
              <a:t>где </a:t>
            </a:r>
            <a:r>
              <a:rPr lang="ru-RU" dirty="0" smtClean="0">
                <a:solidFill>
                  <a:srgbClr val="000090"/>
                </a:solidFill>
              </a:rPr>
              <a:t>	</a:t>
            </a:r>
            <a:r>
              <a:rPr lang="ru-RU" i="1" dirty="0" smtClean="0">
                <a:solidFill>
                  <a:srgbClr val="000090"/>
                </a:solidFill>
              </a:rPr>
              <a:t>J</a:t>
            </a:r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ru-RU" dirty="0">
                <a:solidFill>
                  <a:srgbClr val="000090"/>
                </a:solidFill>
              </a:rPr>
              <a:t>– момент инерции подвижной части измерительного механизма</a:t>
            </a:r>
            <a:r>
              <a:rPr lang="ru-RU" dirty="0" smtClean="0">
                <a:solidFill>
                  <a:srgbClr val="000090"/>
                </a:solidFill>
              </a:rPr>
              <a:t>,</a:t>
            </a:r>
            <a:r>
              <a:rPr lang="ru-RU" dirty="0">
                <a:solidFill>
                  <a:srgbClr val="000090"/>
                </a:solidFill>
              </a:rPr>
              <a:t/>
            </a:r>
            <a:br>
              <a:rPr lang="ru-RU" dirty="0">
                <a:solidFill>
                  <a:srgbClr val="000090"/>
                </a:solidFill>
              </a:rPr>
            </a:br>
            <a:r>
              <a:rPr lang="ru-RU" dirty="0" smtClean="0">
                <a:solidFill>
                  <a:srgbClr val="000090"/>
                </a:solidFill>
              </a:rPr>
              <a:t>	</a:t>
            </a:r>
            <a:r>
              <a:rPr lang="ru-RU" dirty="0" smtClean="0">
                <a:solidFill>
                  <a:srgbClr val="000090"/>
                </a:solidFill>
                <a:sym typeface="Symbol" panose="05050102010706020507" pitchFamily="18" charset="2"/>
              </a:rPr>
              <a:t></a:t>
            </a:r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ru-RU" dirty="0">
                <a:solidFill>
                  <a:srgbClr val="000090"/>
                </a:solidFill>
              </a:rPr>
              <a:t>– </a:t>
            </a:r>
            <a:r>
              <a:rPr lang="ru-RU" dirty="0" smtClean="0">
                <a:solidFill>
                  <a:srgbClr val="000090"/>
                </a:solidFill>
              </a:rPr>
              <a:t>угол </a:t>
            </a:r>
            <a:r>
              <a:rPr lang="ru-RU" dirty="0">
                <a:solidFill>
                  <a:srgbClr val="000090"/>
                </a:solidFill>
              </a:rPr>
              <a:t>отклонения подвижной части</a:t>
            </a:r>
            <a:r>
              <a:rPr lang="ru-RU" dirty="0" smtClean="0">
                <a:solidFill>
                  <a:srgbClr val="000090"/>
                </a:solidFill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90"/>
                </a:solidFill>
              </a:rPr>
              <a:t>	   – угловое </a:t>
            </a:r>
            <a:r>
              <a:rPr lang="ru-RU" dirty="0">
                <a:solidFill>
                  <a:srgbClr val="000090"/>
                </a:solidFill>
              </a:rPr>
              <a:t>ускорение</a:t>
            </a:r>
            <a:r>
              <a:rPr lang="ru-RU" dirty="0" smtClean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7331250"/>
              </p:ext>
            </p:extLst>
          </p:nvPr>
        </p:nvGraphicFramePr>
        <p:xfrm>
          <a:off x="990600" y="4038600"/>
          <a:ext cx="533400" cy="711200"/>
        </p:xfrm>
        <a:graphic>
          <a:graphicData uri="http://schemas.openxmlformats.org/presentationml/2006/ole">
            <p:oleObj spid="_x0000_s11330" name="Уравнение" r:id="rId4" imgW="342751" imgH="457002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8587880"/>
              </p:ext>
            </p:extLst>
          </p:nvPr>
        </p:nvGraphicFramePr>
        <p:xfrm>
          <a:off x="762000" y="5334000"/>
          <a:ext cx="7290816" cy="990600"/>
        </p:xfrm>
        <a:graphic>
          <a:graphicData uri="http://schemas.openxmlformats.org/presentationml/2006/ole">
            <p:oleObj spid="_x0000_s11331" name="Уравнение" r:id="rId5" imgW="1752600" imgH="2413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605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17</a:t>
            </a:fld>
            <a:endParaRPr lang="ru-R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Общий принцип действия измерительного </a:t>
            </a:r>
            <a:r>
              <a:rPr lang="ru-RU" b="1" i="1" dirty="0" smtClean="0">
                <a:solidFill>
                  <a:srgbClr val="C00000"/>
                </a:solidFill>
              </a:rPr>
              <a:t>механизма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7393" y="1618468"/>
            <a:ext cx="8763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i="1" dirty="0">
                <a:solidFill>
                  <a:srgbClr val="0000FF"/>
                </a:solidFill>
              </a:rPr>
              <a:t>Вращающий момент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 </a:t>
            </a:r>
            <a:r>
              <a:rPr lang="ru-RU" i="1" dirty="0" err="1">
                <a:solidFill>
                  <a:srgbClr val="C00000"/>
                </a:solidFill>
              </a:rPr>
              <a:t>М</a:t>
            </a:r>
            <a:r>
              <a:rPr lang="ru-RU" i="1" baseline="-25000" dirty="0" err="1">
                <a:solidFill>
                  <a:srgbClr val="C00000"/>
                </a:solidFill>
              </a:rPr>
              <a:t>вр</a:t>
            </a:r>
            <a:r>
              <a:rPr lang="ru-RU" dirty="0">
                <a:solidFill>
                  <a:srgbClr val="C00000"/>
                </a:solidFill>
              </a:rPr>
              <a:t> определяется скоростью изменения энергии электромагнитного поля,  сосредоточенной в механизме, по углу </a:t>
            </a:r>
            <a:r>
              <a:rPr lang="ru-RU" dirty="0" smtClean="0">
                <a:solidFill>
                  <a:srgbClr val="C00000"/>
                </a:solidFill>
              </a:rPr>
              <a:t>отклонения </a:t>
            </a:r>
            <a:r>
              <a:rPr lang="ru-RU" dirty="0" smtClean="0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</a:p>
          <a:p>
            <a:pPr>
              <a:lnSpc>
                <a:spcPct val="200000"/>
              </a:lnSpc>
            </a:pPr>
            <a:endParaRPr lang="ru-RU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lnSpc>
                <a:spcPct val="200000"/>
              </a:lnSpc>
            </a:pPr>
            <a:endParaRPr lang="ru-RU" dirty="0" smtClean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lnSpc>
                <a:spcPct val="200000"/>
              </a:lnSpc>
            </a:pPr>
            <a:r>
              <a:rPr lang="ru-RU" b="1" i="1" dirty="0">
                <a:solidFill>
                  <a:srgbClr val="0000FF"/>
                </a:solidFill>
              </a:rPr>
              <a:t>Противодействующий момент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i="1" dirty="0" err="1">
                <a:solidFill>
                  <a:srgbClr val="C00000"/>
                </a:solidFill>
              </a:rPr>
              <a:t>М</a:t>
            </a:r>
            <a:r>
              <a:rPr lang="ru-RU" i="1" baseline="-25000" dirty="0" err="1">
                <a:solidFill>
                  <a:srgbClr val="C00000"/>
                </a:solidFill>
              </a:rPr>
              <a:t>пр</a:t>
            </a:r>
            <a:r>
              <a:rPr lang="ru-RU" dirty="0">
                <a:solidFill>
                  <a:srgbClr val="C00000"/>
                </a:solidFill>
              </a:rPr>
              <a:t> создается при помощи спиральных пружин и растяжек :</a:t>
            </a:r>
            <a:endParaRPr lang="ru-RU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lnSpc>
                <a:spcPct val="200000"/>
              </a:lnSpc>
            </a:pPr>
            <a:r>
              <a:rPr lang="ru-RU" b="1" i="1" dirty="0">
                <a:solidFill>
                  <a:srgbClr val="0000FF"/>
                </a:solidFill>
              </a:rPr>
              <a:t>Момент успокоения </a:t>
            </a:r>
            <a:r>
              <a:rPr lang="ru-RU" dirty="0"/>
              <a:t>– </a:t>
            </a:r>
            <a:r>
              <a:rPr lang="ru-RU" dirty="0" err="1">
                <a:solidFill>
                  <a:srgbClr val="C00000"/>
                </a:solidFill>
              </a:rPr>
              <a:t>М</a:t>
            </a:r>
            <a:r>
              <a:rPr lang="ru-RU" sz="1600" dirty="0" err="1">
                <a:solidFill>
                  <a:srgbClr val="C00000"/>
                </a:solidFill>
              </a:rPr>
              <a:t>усп</a:t>
            </a:r>
            <a:r>
              <a:rPr lang="ru-RU" dirty="0">
                <a:solidFill>
                  <a:srgbClr val="C00000"/>
                </a:solidFill>
              </a:rPr>
              <a:t> - момент сил сопротивления движению, пропорционален скорости перемещения стрелки: </a:t>
            </a:r>
            <a:endParaRPr lang="ru-RU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lnSpc>
                <a:spcPct val="20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3300091"/>
              </p:ext>
            </p:extLst>
          </p:nvPr>
        </p:nvGraphicFramePr>
        <p:xfrm>
          <a:off x="2895600" y="2834945"/>
          <a:ext cx="1600200" cy="864476"/>
        </p:xfrm>
        <a:graphic>
          <a:graphicData uri="http://schemas.openxmlformats.org/presentationml/2006/ole">
            <p:oleObj spid="_x0000_s12345" name="Уравнение" r:id="rId3" imgW="825142" imgH="444307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9928928"/>
              </p:ext>
            </p:extLst>
          </p:nvPr>
        </p:nvGraphicFramePr>
        <p:xfrm>
          <a:off x="2694286" y="4572000"/>
          <a:ext cx="1344314" cy="420098"/>
        </p:xfrm>
        <a:graphic>
          <a:graphicData uri="http://schemas.openxmlformats.org/presentationml/2006/ole">
            <p:oleObj spid="_x0000_s12346" name="Уравнение" r:id="rId4" imgW="761669" imgH="241195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0627356"/>
              </p:ext>
            </p:extLst>
          </p:nvPr>
        </p:nvGraphicFramePr>
        <p:xfrm>
          <a:off x="5791200" y="5499327"/>
          <a:ext cx="1826260" cy="756330"/>
        </p:xfrm>
        <a:graphic>
          <a:graphicData uri="http://schemas.openxmlformats.org/presentationml/2006/ole">
            <p:oleObj spid="_x0000_s12347" name="Уравнение" r:id="rId5" imgW="939392" imgH="39352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80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18</a:t>
            </a:fld>
            <a:endParaRPr 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9744209"/>
              </p:ext>
            </p:extLst>
          </p:nvPr>
        </p:nvGraphicFramePr>
        <p:xfrm>
          <a:off x="732401" y="1853407"/>
          <a:ext cx="7667379" cy="424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7124">
                  <a:extLst>
                    <a:ext uri="{9D8B030D-6E8A-4147-A177-3AD203B41FA5}">
                      <a16:colId xmlns="" xmlns:a16="http://schemas.microsoft.com/office/drawing/2014/main" val="1970035884"/>
                    </a:ext>
                  </a:extLst>
                </a:gridCol>
                <a:gridCol w="1125597">
                  <a:extLst>
                    <a:ext uri="{9D8B030D-6E8A-4147-A177-3AD203B41FA5}">
                      <a16:colId xmlns="" xmlns:a16="http://schemas.microsoft.com/office/drawing/2014/main" val="1142470198"/>
                    </a:ext>
                  </a:extLst>
                </a:gridCol>
                <a:gridCol w="1044658">
                  <a:extLst>
                    <a:ext uri="{9D8B030D-6E8A-4147-A177-3AD203B41FA5}">
                      <a16:colId xmlns="" xmlns:a16="http://schemas.microsoft.com/office/drawing/2014/main" val="3212233695"/>
                    </a:ext>
                  </a:extLst>
                </a:gridCol>
              </a:tblGrid>
              <a:tr h="7815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1.Прибор магнитоэлектрический:</a:t>
                      </a:r>
                      <a:endParaRPr lang="ru-RU" sz="100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ru-RU" sz="1400" spc="10">
                          <a:effectLst/>
                        </a:rPr>
                        <a:t>с подвижной рамкой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логометры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6518406"/>
                  </a:ext>
                </a:extLst>
              </a:tr>
              <a:tr h="564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- с подвижным магнитом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2420531"/>
                  </a:ext>
                </a:extLst>
              </a:tr>
              <a:tr h="564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Прибор электромагнитный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903670"/>
                  </a:ext>
                </a:extLst>
              </a:tr>
              <a:tr h="564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Прибор электродинамический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3538516"/>
                  </a:ext>
                </a:extLst>
              </a:tr>
              <a:tr h="564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</a:rPr>
                        <a:t>Прибор ферродинамический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8250100"/>
                  </a:ext>
                </a:extLst>
              </a:tr>
              <a:tr h="638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Прибор электростатический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7098661"/>
                  </a:ext>
                </a:extLst>
              </a:tr>
              <a:tr h="564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10">
                          <a:effectLst/>
                        </a:rPr>
                        <a:t>Прибор индукционный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970" marR="7097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7978359"/>
                  </a:ext>
                </a:extLst>
              </a:tr>
            </a:tbl>
          </a:graphicData>
        </a:graphic>
      </p:graphicFrame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2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37" y="2077308"/>
            <a:ext cx="438150" cy="40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98" y="2149028"/>
            <a:ext cx="361950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0" y="2731359"/>
            <a:ext cx="428625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email">
            <a:lum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25" y="2705333"/>
            <a:ext cx="447675" cy="32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98" y="3230343"/>
            <a:ext cx="666750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2" y="3801561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600075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533400" cy="41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email"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5715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1" cstate="email"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447675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 cstate="email">
            <a:lum contras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3" cstate="email">
            <a:lum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647700" cy="43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4" cstate="email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1" y="3222179"/>
            <a:ext cx="428625" cy="41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CC3300"/>
                </a:solidFill>
              </a:rPr>
              <a:t>По типу измерительного механизма приборы делятся</a:t>
            </a:r>
            <a:r>
              <a:rPr lang="ru-RU" b="1" u="sng" dirty="0">
                <a:solidFill>
                  <a:srgbClr val="CC3300"/>
                </a:solidFill>
              </a:rPr>
              <a:t> на системы:</a:t>
            </a:r>
            <a:endParaRPr lang="ru-RU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1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90657" y="6440476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19</a:t>
            </a:fld>
            <a:endParaRPr lang="ru-RU" sz="140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C3300"/>
                </a:solidFill>
              </a:rPr>
              <a:t>Система маркировки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lum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2895600" cy="2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5923042"/>
              </p:ext>
            </p:extLst>
          </p:nvPr>
        </p:nvGraphicFramePr>
        <p:xfrm>
          <a:off x="3071802" y="1571612"/>
          <a:ext cx="5943331" cy="50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3331">
                  <a:extLst>
                    <a:ext uri="{9D8B030D-6E8A-4147-A177-3AD203B41FA5}">
                      <a16:colId xmlns="" xmlns:a16="http://schemas.microsoft.com/office/drawing/2014/main" val="2761242119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1.единица из­</a:t>
                      </a:r>
                      <a:r>
                        <a:rPr lang="ru-RU" sz="1050" spc="20" dirty="0">
                          <a:effectLst/>
                        </a:rPr>
                        <a:t>меряемой величины (например </a:t>
                      </a:r>
                      <a:r>
                        <a:rPr lang="ru-RU" sz="1050" spc="25" dirty="0">
                          <a:effectLst/>
                        </a:rPr>
                        <a:t>A</a:t>
                      </a:r>
                      <a:r>
                        <a:rPr lang="ru-RU" sz="1050" spc="25" dirty="0" smtClean="0">
                          <a:effectLst/>
                        </a:rPr>
                        <a:t>, V</a:t>
                      </a:r>
                      <a:r>
                        <a:rPr lang="ru-RU" sz="1050" spc="25" dirty="0">
                          <a:effectLst/>
                        </a:rPr>
                        <a:t>, W);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2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2.</a:t>
                      </a:r>
                      <a:r>
                        <a:rPr lang="ru-RU" sz="1050" spc="25" dirty="0">
                          <a:effectLst/>
                        </a:rPr>
                        <a:t>класс точности </a:t>
                      </a:r>
                      <a:r>
                        <a:rPr lang="ru-RU" sz="1050" spc="15" dirty="0">
                          <a:effectLst/>
                        </a:rPr>
                        <a:t>прибора (1,5);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3.</a:t>
                      </a:r>
                      <a:r>
                        <a:rPr lang="ru-RU" sz="1050" spc="15" dirty="0">
                          <a:effectLst/>
                        </a:rPr>
                        <a:t>ГОСТ, по которому </a:t>
                      </a:r>
                      <a:r>
                        <a:rPr lang="ru-RU" sz="1050" spc="20" dirty="0">
                          <a:effectLst/>
                        </a:rPr>
                        <a:t>прибор изготовлен (ГОСТ 8711-60);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2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4.</a:t>
                      </a:r>
                      <a:r>
                        <a:rPr lang="ru-RU" sz="1050" spc="20" dirty="0">
                          <a:effectLst/>
                        </a:rPr>
                        <a:t>род тока (постоянный, переменный)</a:t>
                      </a:r>
                      <a:r>
                        <a:rPr lang="ru-RU" sz="1050" spc="10" dirty="0">
                          <a:effectLst/>
                        </a:rPr>
                        <a:t>; 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5.система прибора (электромагнитная);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6.</a:t>
                      </a:r>
                      <a:r>
                        <a:rPr lang="ru-RU" sz="1050" spc="20" dirty="0" smtClean="0">
                          <a:effectLst/>
                        </a:rPr>
                        <a:t>груп</a:t>
                      </a:r>
                      <a:r>
                        <a:rPr lang="ru-RU" sz="1050" spc="15" dirty="0" smtClean="0">
                          <a:effectLst/>
                        </a:rPr>
                        <a:t>па </a:t>
                      </a:r>
                      <a:r>
                        <a:rPr lang="ru-RU" sz="1050" spc="15" dirty="0">
                          <a:effectLst/>
                        </a:rPr>
                        <a:t>прибора по условиям экс­плуатации (Б – сухие помещения, В – полевые и морские условия, Т - тропический климат);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7.</a:t>
                      </a:r>
                      <a:r>
                        <a:rPr lang="ru-RU" sz="1050" spc="15" dirty="0">
                          <a:effectLst/>
                        </a:rPr>
                        <a:t>рабочее положение </a:t>
                      </a:r>
                      <a:r>
                        <a:rPr lang="ru-RU" sz="1050" spc="30" dirty="0">
                          <a:effectLst/>
                        </a:rPr>
                        <a:t>прибора </a:t>
                      </a:r>
                      <a:r>
                        <a:rPr lang="ru-RU" sz="1050" spc="30" dirty="0" smtClean="0">
                          <a:effectLst/>
                        </a:rPr>
                        <a:t>(      </a:t>
                      </a:r>
                      <a:r>
                        <a:rPr lang="ru-RU" sz="1050" spc="30" dirty="0">
                          <a:effectLst/>
                        </a:rPr>
                        <a:t>- вертикальное положение шкалы,    </a:t>
                      </a:r>
                      <a:r>
                        <a:rPr lang="ru-RU" sz="1050" spc="30" dirty="0" smtClean="0">
                          <a:effectLst/>
                        </a:rPr>
                        <a:t>    - </a:t>
                      </a:r>
                      <a:r>
                        <a:rPr lang="ru-RU" sz="1050" spc="30" dirty="0">
                          <a:effectLst/>
                        </a:rPr>
                        <a:t>горизонтальное);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3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8.величина напряжения, на которое испытана изоляция прибора (   </a:t>
                      </a:r>
                      <a:r>
                        <a:rPr lang="ru-RU" sz="1050" spc="10" dirty="0" smtClean="0">
                          <a:effectLst/>
                        </a:rPr>
                        <a:t>     </a:t>
                      </a:r>
                      <a:r>
                        <a:rPr lang="ru-RU" sz="1050" spc="10" baseline="0" dirty="0" smtClean="0">
                          <a:effectLst/>
                        </a:rPr>
                        <a:t> </a:t>
                      </a:r>
                      <a:r>
                        <a:rPr lang="ru-RU" sz="1050" spc="10" dirty="0" smtClean="0">
                          <a:effectLst/>
                        </a:rPr>
                        <a:t> -    </a:t>
                      </a:r>
                      <a:r>
                        <a:rPr lang="ru-RU" sz="1050" spc="10" dirty="0">
                          <a:effectLst/>
                        </a:rPr>
                        <a:t>на 2 </a:t>
                      </a:r>
                      <a:r>
                        <a:rPr lang="ru-RU" sz="1050" spc="10" dirty="0" err="1">
                          <a:effectLst/>
                        </a:rPr>
                        <a:t>кВ</a:t>
                      </a:r>
                      <a:r>
                        <a:rPr lang="ru-RU" sz="1050" spc="10" dirty="0">
                          <a:effectLst/>
                        </a:rPr>
                        <a:t>, </a:t>
                      </a:r>
                      <a:endParaRPr lang="ru-RU" sz="1050" spc="10" dirty="0" smtClean="0">
                        <a:effectLst/>
                      </a:endParaRPr>
                    </a:p>
                    <a:p>
                      <a:pPr marL="3175" indent="-317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 spc="10" dirty="0" smtClean="0">
                          <a:effectLst/>
                        </a:rPr>
                        <a:t>       - </a:t>
                      </a:r>
                      <a:r>
                        <a:rPr lang="ru-RU" sz="1050" spc="10" dirty="0">
                          <a:effectLst/>
                        </a:rPr>
                        <a:t>испытанию не подлежит);</a:t>
                      </a:r>
                      <a:r>
                        <a:rPr lang="ru-RU" sz="1050" spc="3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3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9.</a:t>
                      </a:r>
                      <a:r>
                        <a:rPr lang="ru-RU" sz="1050" spc="20" dirty="0" smtClean="0">
                          <a:effectLst/>
                        </a:rPr>
                        <a:t>номинальная </a:t>
                      </a:r>
                      <a:r>
                        <a:rPr lang="ru-RU" sz="1050" spc="20" dirty="0">
                          <a:effectLst/>
                        </a:rPr>
                        <a:t>частота (подчеркнута) и расширенная область частоты (</a:t>
                      </a:r>
                      <a:r>
                        <a:rPr lang="ru-RU" sz="1050" u="sng" spc="20" dirty="0">
                          <a:effectLst/>
                        </a:rPr>
                        <a:t>45-100</a:t>
                      </a:r>
                      <a:r>
                        <a:rPr lang="ru-RU" sz="1050" spc="20" dirty="0">
                          <a:effectLst/>
                        </a:rPr>
                        <a:t>-300Гц)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10.</a:t>
                      </a:r>
                      <a:r>
                        <a:rPr lang="ru-RU" sz="1050" spc="15" dirty="0">
                          <a:effectLst/>
                        </a:rPr>
                        <a:t>шифр прибора (Э330);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11.</a:t>
                      </a:r>
                      <a:r>
                        <a:rPr lang="ru-RU" sz="1050" spc="15" dirty="0">
                          <a:effectLst/>
                        </a:rPr>
                        <a:t>год выпуска </a:t>
                      </a:r>
                      <a:r>
                        <a:rPr lang="ru-RU" sz="1050" spc="25" dirty="0">
                          <a:effectLst/>
                        </a:rPr>
                        <a:t>(1961);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5" dirty="0">
                          <a:effectLst/>
                        </a:rPr>
                        <a:t>12.</a:t>
                      </a:r>
                      <a:r>
                        <a:rPr lang="ru-RU" sz="1050" spc="25" dirty="0">
                          <a:effectLst/>
                        </a:rPr>
                        <a:t>заводской номер прибора.(№00000);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2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10" dirty="0">
                          <a:effectLst/>
                        </a:rPr>
                        <a:t>13.</a:t>
                      </a:r>
                      <a:r>
                        <a:rPr lang="ru-RU" sz="1050" spc="25" dirty="0">
                          <a:effectLst/>
                        </a:rPr>
                        <a:t>товарный знак </a:t>
                      </a:r>
                      <a:r>
                        <a:rPr lang="ru-RU" sz="1050" spc="25" dirty="0" smtClean="0">
                          <a:effectLst/>
                        </a:rPr>
                        <a:t>заво</a:t>
                      </a:r>
                      <a:r>
                        <a:rPr lang="ru-RU" sz="1050" spc="45" dirty="0" smtClean="0">
                          <a:effectLst/>
                        </a:rPr>
                        <a:t>да</a:t>
                      </a:r>
                      <a:r>
                        <a:rPr lang="ru-RU" sz="1050" spc="45" dirty="0">
                          <a:effectLst/>
                        </a:rPr>
                        <a:t>-изготовителя (</a:t>
                      </a:r>
                      <a:r>
                        <a:rPr lang="ru-RU" sz="1050" spc="25" dirty="0">
                          <a:effectLst/>
                        </a:rPr>
                        <a:t>завод ЗИП); </a:t>
                      </a:r>
                      <a:endParaRPr lang="ru-RU" sz="900" dirty="0">
                        <a:effectLst/>
                      </a:endParaRPr>
                    </a:p>
                    <a:p>
                      <a:pPr marL="3175" indent="-3175" algn="just">
                        <a:spcAft>
                          <a:spcPts val="0"/>
                        </a:spcAft>
                      </a:pPr>
                      <a:r>
                        <a:rPr lang="ru-RU" sz="1050" spc="25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indent="-3175">
                        <a:spcAft>
                          <a:spcPts val="0"/>
                        </a:spcAft>
                      </a:pPr>
                      <a:r>
                        <a:rPr lang="ru-RU" sz="1050" spc="10" dirty="0" smtClean="0">
                          <a:effectLst/>
                        </a:rPr>
                        <a:t>ка</a:t>
                      </a:r>
                      <a:r>
                        <a:rPr lang="ru-RU" sz="1050" spc="15" dirty="0" smtClean="0">
                          <a:effectLst/>
                        </a:rPr>
                        <a:t>тегория </a:t>
                      </a:r>
                      <a:r>
                        <a:rPr lang="ru-RU" sz="1050" spc="15" dirty="0">
                          <a:effectLst/>
                        </a:rPr>
                        <a:t>защищенности прибора от влияния внешних магнитных </a:t>
                      </a:r>
                      <a:r>
                        <a:rPr lang="ru-RU" sz="1050" spc="20" dirty="0">
                          <a:effectLst/>
                        </a:rPr>
                        <a:t>или электрических полей (    </a:t>
                      </a:r>
                      <a:r>
                        <a:rPr lang="ru-RU" sz="1050" spc="20" dirty="0" smtClean="0">
                          <a:effectLst/>
                        </a:rPr>
                        <a:t>       – </a:t>
                      </a:r>
                      <a:r>
                        <a:rPr lang="ru-RU" sz="1050" spc="20" dirty="0">
                          <a:effectLst/>
                        </a:rPr>
                        <a:t>от МП,   </a:t>
                      </a:r>
                      <a:r>
                        <a:rPr lang="ru-RU" sz="1050" spc="20" dirty="0" smtClean="0">
                          <a:effectLst/>
                        </a:rPr>
                        <a:t>       </a:t>
                      </a:r>
                      <a:r>
                        <a:rPr lang="ru-RU" sz="1050" spc="20" dirty="0">
                          <a:effectLst/>
                        </a:rPr>
                        <a:t>– от ЭП)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="" xmlns:a16="http://schemas.microsoft.com/office/drawing/2014/main" val="3159749185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0086577"/>
              </p:ext>
            </p:extLst>
          </p:nvPr>
        </p:nvGraphicFramePr>
        <p:xfrm>
          <a:off x="5429256" y="3786190"/>
          <a:ext cx="219075" cy="209550"/>
        </p:xfrm>
        <a:graphic>
          <a:graphicData uri="http://schemas.openxmlformats.org/presentationml/2006/ole">
            <p:oleObj spid="_x0000_s14437" name="Точечный рисунок" r:id="rId4" imgW="314286" imgH="295238" progId="PBrush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241410"/>
              </p:ext>
            </p:extLst>
          </p:nvPr>
        </p:nvGraphicFramePr>
        <p:xfrm>
          <a:off x="8358214" y="3857628"/>
          <a:ext cx="304800" cy="162560"/>
        </p:xfrm>
        <a:graphic>
          <a:graphicData uri="http://schemas.openxmlformats.org/presentationml/2006/ole">
            <p:oleObj spid="_x0000_s14438" name="Точечный рисунок" r:id="rId5" imgW="400000" imgH="209524" progId="PBrus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33908093"/>
              </p:ext>
            </p:extLst>
          </p:nvPr>
        </p:nvGraphicFramePr>
        <p:xfrm>
          <a:off x="7286644" y="4214818"/>
          <a:ext cx="381000" cy="304800"/>
        </p:xfrm>
        <a:graphic>
          <a:graphicData uri="http://schemas.openxmlformats.org/presentationml/2006/ole">
            <p:oleObj spid="_x0000_s14439" name="Точечный рисунок" r:id="rId6" imgW="800212" imgH="590476" progId="PBrush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2997067"/>
              </p:ext>
            </p:extLst>
          </p:nvPr>
        </p:nvGraphicFramePr>
        <p:xfrm>
          <a:off x="3071802" y="4500570"/>
          <a:ext cx="276225" cy="257175"/>
        </p:xfrm>
        <a:graphic>
          <a:graphicData uri="http://schemas.openxmlformats.org/presentationml/2006/ole">
            <p:oleObj spid="_x0000_s14440" name="Точечный рисунок" r:id="rId7" imgW="704948" imgH="638264" progId="PBrush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2737925"/>
              </p:ext>
            </p:extLst>
          </p:nvPr>
        </p:nvGraphicFramePr>
        <p:xfrm>
          <a:off x="3643306" y="6429396"/>
          <a:ext cx="323850" cy="219075"/>
        </p:xfrm>
        <a:graphic>
          <a:graphicData uri="http://schemas.openxmlformats.org/presentationml/2006/ole">
            <p:oleObj spid="_x0000_s14441" name="Точечный рисунок" r:id="rId8" imgW="476316" imgH="314286" progId="PBrush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349066"/>
              </p:ext>
            </p:extLst>
          </p:nvPr>
        </p:nvGraphicFramePr>
        <p:xfrm>
          <a:off x="4643438" y="6429396"/>
          <a:ext cx="238125" cy="209550"/>
        </p:xfrm>
        <a:graphic>
          <a:graphicData uri="http://schemas.openxmlformats.org/presentationml/2006/ole">
            <p:oleObj spid="_x0000_s14442" name="Точечный рисунок" r:id="rId9" imgW="447856" imgH="400000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468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u="sng">
                <a:solidFill>
                  <a:srgbClr val="002060"/>
                </a:solidFill>
              </a:rPr>
              <a:t>План лекции: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81000" y="2286000"/>
            <a:ext cx="82296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993300"/>
                </a:solidFill>
              </a:rPr>
              <a:t>Основные сведения об электрических величинах</a:t>
            </a:r>
            <a:endParaRPr lang="ru-RU" sz="2400" dirty="0">
              <a:solidFill>
                <a:srgbClr val="9933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993300"/>
                </a:solidFill>
              </a:rPr>
              <a:t>Средства измерений физических величин</a:t>
            </a:r>
            <a:br>
              <a:rPr lang="ru-RU" sz="2400" dirty="0" smtClean="0">
                <a:solidFill>
                  <a:srgbClr val="993300"/>
                </a:solidFill>
              </a:rPr>
            </a:br>
            <a:r>
              <a:rPr lang="ru-RU" sz="2400" dirty="0" smtClean="0">
                <a:solidFill>
                  <a:srgbClr val="993300"/>
                </a:solidFill>
              </a:rPr>
              <a:t>	2.1. Идеальный вольтметр, амперметр</a:t>
            </a:r>
            <a:br>
              <a:rPr lang="ru-RU" sz="2400" dirty="0" smtClean="0">
                <a:solidFill>
                  <a:srgbClr val="993300"/>
                </a:solidFill>
              </a:rPr>
            </a:br>
            <a:r>
              <a:rPr lang="ru-RU" sz="2400" dirty="0" smtClean="0">
                <a:solidFill>
                  <a:srgbClr val="993300"/>
                </a:solidFill>
              </a:rPr>
              <a:t>	2.2. Электромеханические приборы</a:t>
            </a:r>
            <a:endParaRPr lang="en-US" sz="2400" dirty="0" smtClean="0">
              <a:solidFill>
                <a:srgbClr val="9933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993300"/>
                </a:solidFill>
              </a:rPr>
              <a:t>	2.3. Магнитоэлектрические приборы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993300"/>
                </a:solidFill>
              </a:rPr>
              <a:t>	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FDA7CA8-58EA-5549-AD3E-945EC094032A}" type="slidenum">
              <a:rPr lang="ru-RU" sz="1400"/>
              <a:pPr/>
              <a:t>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20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137160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Приборы  магнитоэлектрической системы</a:t>
            </a:r>
            <a:r>
              <a:rPr lang="ru-RU" sz="2000" dirty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29200" y="1905000"/>
            <a:ext cx="41213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93300"/>
                </a:solidFill>
              </a:rPr>
              <a:t>1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постоянный магнит;</a:t>
            </a:r>
          </a:p>
          <a:p>
            <a:r>
              <a:rPr lang="ru-RU" sz="2400" dirty="0">
                <a:solidFill>
                  <a:srgbClr val="993300"/>
                </a:solidFill>
              </a:rPr>
              <a:t>2</a:t>
            </a:r>
            <a:r>
              <a:rPr lang="ru-RU" sz="2400" dirty="0" smtClean="0">
                <a:solidFill>
                  <a:srgbClr val="993300"/>
                </a:solidFill>
              </a:rPr>
              <a:t>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</a:t>
            </a:r>
            <a:r>
              <a:rPr lang="ru-RU" sz="2400" dirty="0" err="1" smtClean="0">
                <a:solidFill>
                  <a:srgbClr val="993300"/>
                </a:solidFill>
              </a:rPr>
              <a:t>магнитопровод</a:t>
            </a:r>
            <a:r>
              <a:rPr lang="ru-RU" sz="2400" dirty="0" smtClean="0">
                <a:solidFill>
                  <a:srgbClr val="993300"/>
                </a:solidFill>
              </a:rPr>
              <a:t> с полюсными наконечниками;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3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неподвижный сердечник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4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подвижная рамка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5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полуоси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6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спиральные пружинки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7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стрелка </a:t>
            </a:r>
          </a:p>
          <a:p>
            <a:r>
              <a:rPr lang="ru-RU" sz="2400" dirty="0" smtClean="0">
                <a:solidFill>
                  <a:srgbClr val="993300"/>
                </a:solidFill>
              </a:rPr>
              <a:t>8 </a:t>
            </a:r>
            <a:r>
              <a:rPr lang="mr-IN" sz="2400" dirty="0" smtClean="0">
                <a:solidFill>
                  <a:srgbClr val="993300"/>
                </a:solidFill>
              </a:rPr>
              <a:t>–</a:t>
            </a:r>
            <a:r>
              <a:rPr lang="ru-RU" sz="2400" dirty="0" smtClean="0">
                <a:solidFill>
                  <a:srgbClr val="993300"/>
                </a:solidFill>
              </a:rPr>
              <a:t> передвижные грузики</a:t>
            </a:r>
          </a:p>
          <a:p>
            <a:endParaRPr lang="ru-RU" sz="2400" dirty="0">
              <a:solidFill>
                <a:srgbClr val="993300"/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543969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21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Важно: </a:t>
            </a:r>
            <a:r>
              <a:rPr lang="ru-RU" sz="2800" dirty="0" smtClean="0">
                <a:solidFill>
                  <a:srgbClr val="FF0000"/>
                </a:solidFill>
              </a:rPr>
              <a:t>магнитоэлектрические </a:t>
            </a:r>
            <a:r>
              <a:rPr lang="ru-RU" sz="2800" dirty="0">
                <a:solidFill>
                  <a:srgbClr val="FF0000"/>
                </a:solidFill>
              </a:rPr>
              <a:t>приборы по своему принципу действия измеряют среднюю величину тока, а направление отклонения стрелки зависит от направления тока в рамке: поэтому они могут применяться только для измерения </a:t>
            </a:r>
            <a:r>
              <a:rPr lang="ru-RU" sz="2800" dirty="0" err="1">
                <a:solidFill>
                  <a:srgbClr val="FF0000"/>
                </a:solidFill>
              </a:rPr>
              <a:t>знакопостоянных</a:t>
            </a:r>
            <a:r>
              <a:rPr lang="ru-RU" sz="2800" dirty="0">
                <a:solidFill>
                  <a:srgbClr val="FF0000"/>
                </a:solidFill>
              </a:rPr>
              <a:t> токов, и требуют соблюдения полярности </a:t>
            </a:r>
            <a:r>
              <a:rPr lang="ru-RU" sz="2800" dirty="0" smtClean="0">
                <a:solidFill>
                  <a:srgbClr val="FF0000"/>
                </a:solidFill>
              </a:rPr>
              <a:t>подключения. </a:t>
            </a:r>
            <a:r>
              <a:rPr lang="ru-RU" sz="2800" dirty="0">
                <a:solidFill>
                  <a:srgbClr val="FF0000"/>
                </a:solidFill>
              </a:rPr>
              <a:t>Магнитоэлектрические приборы непригодны для непосредственного измерения переменного тока (стрелка будет дрожать вблизи нулевого значения).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4747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22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143000"/>
            <a:ext cx="8610600" cy="622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Вывод уравнения </a:t>
            </a:r>
            <a:r>
              <a:rPr lang="ru-RU" sz="2800" b="1" i="1" dirty="0" smtClean="0">
                <a:solidFill>
                  <a:srgbClr val="FF0000"/>
                </a:solidFill>
              </a:rPr>
              <a:t>шкалы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i="1" dirty="0" smtClean="0">
                <a:solidFill>
                  <a:srgbClr val="0000FF"/>
                </a:solidFill>
              </a:rPr>
              <a:t>Уравнение </a:t>
            </a:r>
            <a:r>
              <a:rPr lang="ru-RU" sz="2400" b="1" i="1" dirty="0">
                <a:solidFill>
                  <a:srgbClr val="0000FF"/>
                </a:solidFill>
              </a:rPr>
              <a:t>шкалы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– математическая зависимость, показывающая  связь между измеряемой величиной и углом отклонения стрелки прибора 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ru-RU" sz="2400" dirty="0" smtClean="0">
                <a:solidFill>
                  <a:srgbClr val="0000FF"/>
                </a:solidFill>
              </a:rPr>
              <a:t>1</a:t>
            </a:r>
            <a:r>
              <a:rPr lang="ru-RU" sz="2400" dirty="0">
                <a:solidFill>
                  <a:srgbClr val="0000FF"/>
                </a:solidFill>
              </a:rPr>
              <a:t>.Энергия электромагнитного поля:    </a:t>
            </a:r>
          </a:p>
          <a:p>
            <a:pPr algn="just">
              <a:lnSpc>
                <a:spcPct val="130000"/>
              </a:lnSpc>
            </a:pPr>
            <a:r>
              <a:rPr lang="ru-RU" sz="2400" dirty="0">
                <a:solidFill>
                  <a:srgbClr val="CC3300"/>
                </a:solidFill>
              </a:rPr>
              <a:t>где </a:t>
            </a:r>
            <a:r>
              <a:rPr lang="ru-RU" sz="2400" dirty="0" err="1"/>
              <a:t>I</a:t>
            </a:r>
            <a:r>
              <a:rPr lang="ru-RU" sz="2400" dirty="0">
                <a:solidFill>
                  <a:srgbClr val="CC3300"/>
                </a:solidFill>
              </a:rPr>
              <a:t> – ток, протекающий по катушке.</a:t>
            </a:r>
          </a:p>
          <a:p>
            <a:pPr algn="just">
              <a:lnSpc>
                <a:spcPct val="130000"/>
              </a:lnSpc>
            </a:pPr>
            <a:r>
              <a:rPr lang="ru-RU" sz="2400" dirty="0">
                <a:solidFill>
                  <a:srgbClr val="CC3300"/>
                </a:solidFill>
              </a:rPr>
              <a:t>      </a:t>
            </a:r>
            <a:r>
              <a:rPr lang="ru-RU" sz="2400" dirty="0" smtClean="0">
                <a:solidFill>
                  <a:srgbClr val="CC3300"/>
                </a:solidFill>
              </a:rPr>
              <a:t>    - </a:t>
            </a:r>
            <a:r>
              <a:rPr lang="ru-RU" sz="2400" dirty="0">
                <a:solidFill>
                  <a:srgbClr val="CC3300"/>
                </a:solidFill>
              </a:rPr>
              <a:t>потокосцепление подвижной катушки</a:t>
            </a:r>
            <a:r>
              <a:rPr lang="ru-RU" sz="2400" dirty="0" smtClean="0">
                <a:solidFill>
                  <a:srgbClr val="CC3300"/>
                </a:solidFill>
              </a:rPr>
              <a:t>,</a:t>
            </a:r>
            <a:endParaRPr lang="en-US" sz="2400" dirty="0" smtClean="0">
              <a:solidFill>
                <a:srgbClr val="CC33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r>
              <a:rPr lang="ru-RU" sz="2400" dirty="0">
                <a:solidFill>
                  <a:srgbClr val="0000FF"/>
                </a:solidFill>
              </a:rPr>
              <a:t>Потокосцепление: 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>
                <a:solidFill>
                  <a:srgbClr val="CC3300"/>
                </a:solidFill>
              </a:rPr>
              <a:t>где </a:t>
            </a:r>
            <a:r>
              <a:rPr lang="ru-RU" sz="2400" i="1" dirty="0"/>
              <a:t>В</a:t>
            </a:r>
            <a:r>
              <a:rPr lang="ru-RU" sz="2400" dirty="0">
                <a:solidFill>
                  <a:srgbClr val="CC3300"/>
                </a:solidFill>
              </a:rPr>
              <a:t> – индукция в воздушном зазоре между сердечником и полюсными наконечниками,</a:t>
            </a:r>
          </a:p>
          <a:p>
            <a:r>
              <a:rPr lang="ru-RU" sz="2400" dirty="0">
                <a:solidFill>
                  <a:srgbClr val="CC3300"/>
                </a:solidFill>
              </a:rPr>
              <a:t>      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i="1" dirty="0" err="1">
                <a:solidFill>
                  <a:srgbClr val="000000"/>
                </a:solidFill>
              </a:rPr>
              <a:t>S</a:t>
            </a:r>
            <a:r>
              <a:rPr lang="ru-RU" sz="2400" i="1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– площадь катушки,</a:t>
            </a:r>
          </a:p>
          <a:p>
            <a:r>
              <a:rPr lang="ru-RU" sz="2400" dirty="0">
                <a:solidFill>
                  <a:srgbClr val="CC3300"/>
                </a:solidFill>
              </a:rPr>
              <a:t>     </a:t>
            </a:r>
            <a:r>
              <a:rPr lang="ru-RU" sz="2400" dirty="0" smtClean="0">
                <a:solidFill>
                  <a:srgbClr val="CC3300"/>
                </a:solidFill>
              </a:rPr>
              <a:t>      </a:t>
            </a:r>
            <a:r>
              <a:rPr lang="ru-RU" sz="2400" dirty="0">
                <a:solidFill>
                  <a:srgbClr val="CC3300"/>
                </a:solidFill>
              </a:rPr>
              <a:t>- число витков катушки,</a:t>
            </a:r>
          </a:p>
          <a:p>
            <a:r>
              <a:rPr lang="ru-RU" sz="2400" dirty="0">
                <a:solidFill>
                  <a:srgbClr val="CC3300"/>
                </a:solidFill>
              </a:rPr>
              <a:t>    </a:t>
            </a:r>
            <a:r>
              <a:rPr lang="ru-RU" sz="2400" dirty="0" smtClean="0">
                <a:solidFill>
                  <a:srgbClr val="CC3300"/>
                </a:solidFill>
              </a:rPr>
              <a:t>       </a:t>
            </a:r>
            <a:r>
              <a:rPr lang="ru-RU" sz="2400" dirty="0">
                <a:solidFill>
                  <a:srgbClr val="CC3300"/>
                </a:solidFill>
              </a:rPr>
              <a:t>- угол поворота катушки.</a:t>
            </a:r>
          </a:p>
          <a:p>
            <a:pPr algn="just">
              <a:lnSpc>
                <a:spcPct val="130000"/>
              </a:lnSpc>
            </a:pP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089184"/>
              </p:ext>
            </p:extLst>
          </p:nvPr>
        </p:nvGraphicFramePr>
        <p:xfrm>
          <a:off x="685800" y="4039177"/>
          <a:ext cx="450850" cy="532823"/>
        </p:xfrm>
        <a:graphic>
          <a:graphicData uri="http://schemas.openxmlformats.org/presentationml/2006/ole">
            <p:oleObj spid="_x0000_s1055" name="‘ормула" r:id="rId3" imgW="127800" imgH="15516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1996595"/>
              </p:ext>
            </p:extLst>
          </p:nvPr>
        </p:nvGraphicFramePr>
        <p:xfrm>
          <a:off x="5572132" y="3071810"/>
          <a:ext cx="1414476" cy="526420"/>
        </p:xfrm>
        <a:graphic>
          <a:graphicData uri="http://schemas.openxmlformats.org/presentationml/2006/ole">
            <p:oleObj spid="_x0000_s1056" name="Формула" r:id="rId4" imgW="863280" imgH="31716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04193605"/>
              </p:ext>
            </p:extLst>
          </p:nvPr>
        </p:nvGraphicFramePr>
        <p:xfrm>
          <a:off x="3571868" y="4572008"/>
          <a:ext cx="2481267" cy="508582"/>
        </p:xfrm>
        <a:graphic>
          <a:graphicData uri="http://schemas.openxmlformats.org/presentationml/2006/ole">
            <p:oleObj spid="_x0000_s1057" name="Формула" r:id="rId5" imgW="1244520" imgH="2412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1359232"/>
              </p:ext>
            </p:extLst>
          </p:nvPr>
        </p:nvGraphicFramePr>
        <p:xfrm>
          <a:off x="838200" y="6081714"/>
          <a:ext cx="381000" cy="346120"/>
        </p:xfrm>
        <a:graphic>
          <a:graphicData uri="http://schemas.openxmlformats.org/presentationml/2006/ole">
            <p:oleObj spid="_x0000_s1058" name="‘ормула" r:id="rId6" imgW="127800" imgH="1188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7581200"/>
              </p:ext>
            </p:extLst>
          </p:nvPr>
        </p:nvGraphicFramePr>
        <p:xfrm>
          <a:off x="855663" y="6477000"/>
          <a:ext cx="346075" cy="346075"/>
        </p:xfrm>
        <a:graphic>
          <a:graphicData uri="http://schemas.openxmlformats.org/presentationml/2006/ole">
            <p:oleObj spid="_x0000_s1059" name="‘ормула" r:id="rId7" imgW="118800" imgH="118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23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143000"/>
            <a:ext cx="86106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Вывод уравнения </a:t>
            </a:r>
            <a:r>
              <a:rPr lang="ru-RU" sz="2800" b="1" i="1" dirty="0" smtClean="0">
                <a:solidFill>
                  <a:srgbClr val="FF0000"/>
                </a:solidFill>
              </a:rPr>
              <a:t>шкалы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dirty="0">
                <a:solidFill>
                  <a:srgbClr val="CC3300"/>
                </a:solidFill>
              </a:rPr>
              <a:t>3.При протекании по рамке тока, на нее действует </a:t>
            </a:r>
            <a:r>
              <a:rPr lang="ru-RU" sz="2400" u="sng" dirty="0">
                <a:solidFill>
                  <a:srgbClr val="0000FF"/>
                </a:solidFill>
              </a:rPr>
              <a:t>вращающий момент</a:t>
            </a:r>
            <a:r>
              <a:rPr lang="ru-RU" sz="2400" dirty="0">
                <a:solidFill>
                  <a:srgbClr val="CC3300"/>
                </a:solidFill>
              </a:rPr>
              <a:t>, вызывающий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отклонение рамки от нулевого (исходного) положения</a:t>
            </a:r>
            <a:r>
              <a:rPr lang="ru-RU" sz="2400" dirty="0" smtClean="0">
                <a:solidFill>
                  <a:srgbClr val="CC3300"/>
                </a:solidFill>
              </a:rPr>
              <a:t>:</a:t>
            </a:r>
            <a:endParaRPr lang="en-US" sz="2400" dirty="0" smtClean="0">
              <a:solidFill>
                <a:srgbClr val="CC3300"/>
              </a:solidFill>
            </a:endParaRPr>
          </a:p>
          <a:p>
            <a:pPr algn="just"/>
            <a:endParaRPr lang="en-US" sz="2400" dirty="0">
              <a:solidFill>
                <a:srgbClr val="CC3300"/>
              </a:solidFill>
            </a:endParaRPr>
          </a:p>
          <a:p>
            <a:pPr algn="just"/>
            <a:endParaRPr lang="en-US" sz="2400" dirty="0" smtClean="0">
              <a:solidFill>
                <a:srgbClr val="CC3300"/>
              </a:solidFill>
            </a:endParaRPr>
          </a:p>
          <a:p>
            <a:pPr algn="just"/>
            <a:endParaRPr lang="en-US" sz="2400" dirty="0">
              <a:solidFill>
                <a:srgbClr val="CC3300"/>
              </a:solidFill>
            </a:endParaRPr>
          </a:p>
          <a:p>
            <a:pPr algn="just"/>
            <a:endParaRPr lang="en-US" sz="2400" dirty="0" smtClean="0">
              <a:solidFill>
                <a:srgbClr val="CC3300"/>
              </a:solidFill>
            </a:endParaRPr>
          </a:p>
          <a:p>
            <a:pPr algn="just"/>
            <a:r>
              <a:rPr lang="ru-RU" sz="2400" dirty="0">
                <a:solidFill>
                  <a:srgbClr val="CC3300"/>
                </a:solidFill>
              </a:rPr>
              <a:t>4.В результате поворота рамки увеличивается </a:t>
            </a:r>
            <a:r>
              <a:rPr lang="ru-RU" sz="2400" dirty="0">
                <a:solidFill>
                  <a:srgbClr val="0000FF"/>
                </a:solidFill>
              </a:rPr>
              <a:t>противодействующий момент </a:t>
            </a:r>
            <a:r>
              <a:rPr lang="ru-RU" sz="2400" dirty="0" smtClean="0">
                <a:solidFill>
                  <a:srgbClr val="CC3300"/>
                </a:solidFill>
              </a:rPr>
              <a:t>за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 smtClean="0">
                <a:solidFill>
                  <a:srgbClr val="CC3300"/>
                </a:solidFill>
              </a:rPr>
              <a:t>счет </a:t>
            </a:r>
            <a:r>
              <a:rPr lang="ru-RU" sz="2400" dirty="0">
                <a:solidFill>
                  <a:srgbClr val="CC3300"/>
                </a:solidFill>
              </a:rPr>
              <a:t>закручивания (раскручивания) спиральных пластин: </a:t>
            </a:r>
          </a:p>
          <a:p>
            <a:pPr algn="just">
              <a:lnSpc>
                <a:spcPct val="130000"/>
              </a:lnSpc>
            </a:pP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0484074"/>
              </p:ext>
            </p:extLst>
          </p:nvPr>
        </p:nvGraphicFramePr>
        <p:xfrm>
          <a:off x="1000100" y="3214686"/>
          <a:ext cx="6572296" cy="1001933"/>
        </p:xfrm>
        <a:graphic>
          <a:graphicData uri="http://schemas.openxmlformats.org/presentationml/2006/ole">
            <p:oleObj spid="_x0000_s16396" name="Формула" r:id="rId3" imgW="3720960" imgH="54576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4126634"/>
              </p:ext>
            </p:extLst>
          </p:nvPr>
        </p:nvGraphicFramePr>
        <p:xfrm>
          <a:off x="3071803" y="5903098"/>
          <a:ext cx="2500330" cy="678147"/>
        </p:xfrm>
        <a:graphic>
          <a:graphicData uri="http://schemas.openxmlformats.org/presentationml/2006/ole">
            <p:oleObj spid="_x0000_s16397" name="Формула" r:id="rId4" imgW="1079280" imgH="2793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2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24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143000"/>
            <a:ext cx="8610600" cy="515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C3300"/>
                </a:solidFill>
              </a:rPr>
              <a:t>Вывод уравнения </a:t>
            </a:r>
            <a:r>
              <a:rPr lang="ru-RU" sz="2800" b="1" i="1" dirty="0" smtClean="0">
                <a:solidFill>
                  <a:srgbClr val="CC3300"/>
                </a:solidFill>
              </a:rPr>
              <a:t>шкалы</a:t>
            </a:r>
          </a:p>
          <a:p>
            <a:pPr algn="just"/>
            <a:r>
              <a:rPr lang="ru-RU" sz="2400" dirty="0" smtClean="0">
                <a:solidFill>
                  <a:srgbClr val="CC3300"/>
                </a:solidFill>
              </a:rPr>
              <a:t> </a:t>
            </a:r>
          </a:p>
          <a:p>
            <a:r>
              <a:rPr lang="ru-RU" sz="2400" dirty="0">
                <a:solidFill>
                  <a:srgbClr val="CC3300"/>
                </a:solidFill>
              </a:rPr>
              <a:t>5.При отклонении рамки на некоторый угол , вращающий и противодействующий моменты сравниваются по величине и дальнейшее отклонение рамки прекращается. Наступает установившееся отклонение, соответствующее значению измеряемого тока.</a:t>
            </a:r>
          </a:p>
          <a:p>
            <a:pPr algn="just"/>
            <a:endParaRPr lang="en-US" sz="2400" dirty="0">
              <a:solidFill>
                <a:srgbClr val="CC3300"/>
              </a:solidFill>
            </a:endParaRPr>
          </a:p>
          <a:p>
            <a:pPr algn="just"/>
            <a:endParaRPr lang="en-US" sz="2400" dirty="0" smtClean="0">
              <a:solidFill>
                <a:srgbClr val="CC3300"/>
              </a:solidFill>
            </a:endParaRPr>
          </a:p>
          <a:p>
            <a:pPr algn="just"/>
            <a:endParaRPr lang="en-US" sz="2400" dirty="0">
              <a:solidFill>
                <a:srgbClr val="CC3300"/>
              </a:solidFill>
            </a:endParaRPr>
          </a:p>
          <a:p>
            <a:pPr algn="just"/>
            <a:endParaRPr lang="en-US" sz="2400" dirty="0" smtClean="0">
              <a:solidFill>
                <a:srgbClr val="CC33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ru-RU" sz="2400" dirty="0">
                <a:solidFill>
                  <a:srgbClr val="CC3300"/>
                </a:solidFill>
              </a:rPr>
              <a:t>где</a:t>
            </a:r>
            <a:r>
              <a:rPr lang="ru-RU" sz="2400" dirty="0"/>
              <a:t> S</a:t>
            </a:r>
            <a:r>
              <a:rPr lang="ru-RU" sz="2400" baseline="-25000" dirty="0"/>
              <a:t>I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CC3300"/>
                </a:solidFill>
              </a:rPr>
              <a:t>– чувствительность прибора к току.</a:t>
            </a:r>
          </a:p>
          <a:p>
            <a:pPr algn="just">
              <a:lnSpc>
                <a:spcPct val="130000"/>
              </a:lnSpc>
            </a:pP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707068"/>
              </p:ext>
            </p:extLst>
          </p:nvPr>
        </p:nvGraphicFramePr>
        <p:xfrm>
          <a:off x="152400" y="4114800"/>
          <a:ext cx="1752600" cy="523738"/>
        </p:xfrm>
        <a:graphic>
          <a:graphicData uri="http://schemas.openxmlformats.org/presentationml/2006/ole">
            <p:oleObj spid="_x0000_s18439" name="‘ормула" r:id="rId3" imgW="712800" imgH="2008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5191671"/>
              </p:ext>
            </p:extLst>
          </p:nvPr>
        </p:nvGraphicFramePr>
        <p:xfrm>
          <a:off x="1981200" y="3962400"/>
          <a:ext cx="6859587" cy="1357312"/>
        </p:xfrm>
        <a:graphic>
          <a:graphicData uri="http://schemas.openxmlformats.org/presentationml/2006/ole">
            <p:oleObj spid="_x0000_s18440" name="‘ормула" r:id="rId4" imgW="2815920" imgH="5482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495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25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447800"/>
            <a:ext cx="8610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C3300"/>
                </a:solidFill>
              </a:rPr>
              <a:t>Назначение </a:t>
            </a:r>
            <a:r>
              <a:rPr lang="ru-RU" sz="2800" b="1" i="1" u="sng" dirty="0">
                <a:solidFill>
                  <a:srgbClr val="CC3300"/>
                </a:solidFill>
              </a:rPr>
              <a:t>магнитоэлектрических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приборов</a:t>
            </a:r>
            <a:endParaRPr lang="en-US" sz="2800" b="1" i="1" u="sng" dirty="0" smtClean="0">
              <a:solidFill>
                <a:srgbClr val="CC3300"/>
              </a:solidFill>
            </a:endParaRPr>
          </a:p>
          <a:p>
            <a:pPr algn="ctr"/>
            <a:endParaRPr lang="ru-RU" sz="2800" dirty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измерение </a:t>
            </a:r>
            <a:r>
              <a:rPr lang="ru-RU" sz="2800" dirty="0">
                <a:solidFill>
                  <a:srgbClr val="CC3300"/>
                </a:solidFill>
              </a:rPr>
              <a:t>постоянных токов  и напряжений (амперметры и вольтметры</a:t>
            </a:r>
            <a:r>
              <a:rPr lang="ru-RU" sz="2800" dirty="0" smtClean="0">
                <a:solidFill>
                  <a:srgbClr val="CC3300"/>
                </a:solidFill>
              </a:rPr>
              <a:t>)</a:t>
            </a:r>
            <a:endParaRPr lang="en-US" sz="2800" dirty="0" smtClean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измерение </a:t>
            </a:r>
            <a:r>
              <a:rPr lang="ru-RU" sz="2800" dirty="0">
                <a:solidFill>
                  <a:srgbClr val="CC3300"/>
                </a:solidFill>
              </a:rPr>
              <a:t>сопротивлений (омметры</a:t>
            </a:r>
            <a:r>
              <a:rPr lang="ru-RU" sz="2800" dirty="0" smtClean="0">
                <a:solidFill>
                  <a:srgbClr val="CC3300"/>
                </a:solidFill>
              </a:rPr>
              <a:t>)</a:t>
            </a:r>
            <a:endParaRPr lang="en-US" sz="2800" dirty="0" smtClean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измерение </a:t>
            </a:r>
            <a:r>
              <a:rPr lang="ru-RU" sz="2800" dirty="0">
                <a:solidFill>
                  <a:srgbClr val="CC3300"/>
                </a:solidFill>
              </a:rPr>
              <a:t>количества электричества (гальванометры и </a:t>
            </a:r>
            <a:r>
              <a:rPr lang="ru-RU" sz="2800" dirty="0" err="1">
                <a:solidFill>
                  <a:srgbClr val="CC3300"/>
                </a:solidFill>
              </a:rPr>
              <a:t>кулонметры</a:t>
            </a:r>
            <a:r>
              <a:rPr lang="ru-RU" sz="2800" dirty="0" smtClean="0">
                <a:solidFill>
                  <a:srgbClr val="CC3300"/>
                </a:solidFill>
              </a:rPr>
              <a:t>)</a:t>
            </a:r>
            <a:endParaRPr lang="en-US" sz="2800" dirty="0" smtClean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регистрация </a:t>
            </a:r>
            <a:r>
              <a:rPr lang="ru-RU" sz="2800" dirty="0">
                <a:solidFill>
                  <a:srgbClr val="CC3300"/>
                </a:solidFill>
              </a:rPr>
              <a:t>электрических величин (самопишущие приборы).</a:t>
            </a:r>
          </a:p>
        </p:txBody>
      </p:sp>
    </p:spTree>
    <p:extLst>
      <p:ext uri="{BB962C8B-B14F-4D97-AF65-F5344CB8AC3E}">
        <p14:creationId xmlns="" xmlns:p14="http://schemas.microsoft.com/office/powerpoint/2010/main" val="7705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26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5400" y="168908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C3300"/>
                </a:solidFill>
              </a:rPr>
              <a:t>Достоинства магнитоэлектрических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приборов</a:t>
            </a:r>
            <a:endParaRPr lang="en-US" sz="2800" b="1" i="1" u="sng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dirty="0" smtClean="0">
                <a:solidFill>
                  <a:srgbClr val="CC3300"/>
                </a:solidFill>
              </a:rPr>
              <a:t> </a:t>
            </a:r>
            <a:endParaRPr lang="ru-RU" sz="2800" dirty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наиболее </a:t>
            </a:r>
            <a:r>
              <a:rPr lang="ru-RU" sz="2800" dirty="0">
                <a:solidFill>
                  <a:srgbClr val="CC3300"/>
                </a:solidFill>
              </a:rPr>
              <a:t>точные (высокий класс точности) и </a:t>
            </a:r>
            <a:r>
              <a:rPr lang="ru-RU" sz="2800" dirty="0" smtClean="0">
                <a:solidFill>
                  <a:srgbClr val="CC3300"/>
                </a:solidFill>
              </a:rPr>
              <a:t>чувствительные</a:t>
            </a:r>
            <a:endParaRPr lang="en-US" sz="2800" dirty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малое </a:t>
            </a:r>
            <a:r>
              <a:rPr lang="ru-RU" sz="2800" dirty="0">
                <a:solidFill>
                  <a:srgbClr val="CC3300"/>
                </a:solidFill>
              </a:rPr>
              <a:t>потребление </a:t>
            </a:r>
            <a:r>
              <a:rPr lang="ru-RU" sz="2800" dirty="0" smtClean="0">
                <a:solidFill>
                  <a:srgbClr val="CC3300"/>
                </a:solidFill>
              </a:rPr>
              <a:t>энергии</a:t>
            </a:r>
            <a:endParaRPr lang="en-US" sz="2800" dirty="0" smtClean="0">
              <a:solidFill>
                <a:srgbClr val="CC33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CC3300"/>
                </a:solidFill>
              </a:rPr>
              <a:t>равномерность </a:t>
            </a:r>
            <a:r>
              <a:rPr lang="ru-RU" sz="2800" dirty="0">
                <a:solidFill>
                  <a:srgbClr val="CC3300"/>
                </a:solidFill>
              </a:rPr>
              <a:t>шкалы.</a:t>
            </a:r>
          </a:p>
        </p:txBody>
      </p:sp>
    </p:spTree>
    <p:extLst>
      <p:ext uri="{BB962C8B-B14F-4D97-AF65-F5344CB8AC3E}">
        <p14:creationId xmlns="" xmlns:p14="http://schemas.microsoft.com/office/powerpoint/2010/main" val="9149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27</a:t>
            </a:fld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689080"/>
            <a:ext cx="8915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3300"/>
                </a:solidFill>
              </a:rPr>
              <a:t>Недостатки </a:t>
            </a:r>
            <a:r>
              <a:rPr lang="ru-RU" sz="2800" b="1" i="1" dirty="0">
                <a:solidFill>
                  <a:srgbClr val="CC3300"/>
                </a:solidFill>
              </a:rPr>
              <a:t>магнитоэлектрических </a:t>
            </a:r>
            <a:r>
              <a:rPr lang="ru-RU" sz="2800" b="1" i="1" dirty="0" smtClean="0">
                <a:solidFill>
                  <a:srgbClr val="CC3300"/>
                </a:solidFill>
              </a:rPr>
              <a:t>приборов</a:t>
            </a:r>
            <a:endParaRPr lang="en-US" sz="2800" b="1" i="1" dirty="0" smtClean="0">
              <a:solidFill>
                <a:srgbClr val="CC3300"/>
              </a:solidFill>
            </a:endParaRPr>
          </a:p>
          <a:p>
            <a:pPr algn="ctr"/>
            <a:endParaRPr lang="ru-RU" sz="2800" dirty="0">
              <a:solidFill>
                <a:srgbClr val="CC33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C3300"/>
                </a:solidFill>
              </a:rPr>
              <a:t>1.сложность конструкции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C3300"/>
                </a:solidFill>
              </a:rPr>
              <a:t>2.высокая стоимость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C3300"/>
                </a:solidFill>
              </a:rPr>
              <a:t>3.невысокая перегрузочная способность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C3300"/>
                </a:solidFill>
              </a:rPr>
              <a:t>4.невозможность работы на переменном токе без дополнительных преобразователей.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706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372" y="3048000"/>
            <a:ext cx="9144000" cy="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ru-RU" sz="4400" dirty="0">
                <a:solidFill>
                  <a:srgbClr val="993300"/>
                </a:solidFill>
              </a:rPr>
              <a:t>Основные сведения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1DA2020-891C-3D43-BC98-6B63477340CD}" type="slidenum">
              <a:rPr lang="ru-RU" sz="1400"/>
              <a:pPr/>
              <a:t>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4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1539679"/>
            <a:ext cx="876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Электрический ток</a:t>
            </a:r>
            <a:endParaRPr lang="en-US" sz="2800" dirty="0" smtClean="0">
              <a:solidFill>
                <a:srgbClr val="993300"/>
              </a:solidFill>
            </a:endParaRPr>
          </a:p>
          <a:p>
            <a:pPr algn="ctr"/>
            <a:endParaRPr lang="ru-RU" sz="2800" dirty="0">
              <a:solidFill>
                <a:srgbClr val="993300"/>
              </a:solidFill>
            </a:endParaRPr>
          </a:p>
          <a:p>
            <a:r>
              <a:rPr lang="ru-RU" sz="2000" u="sng" dirty="0" smtClean="0">
                <a:solidFill>
                  <a:srgbClr val="993300"/>
                </a:solidFill>
              </a:rPr>
              <a:t>Электрический ток</a:t>
            </a:r>
            <a:r>
              <a:rPr lang="ru-RU" sz="2000" dirty="0" smtClean="0">
                <a:solidFill>
                  <a:srgbClr val="993300"/>
                </a:solidFill>
              </a:rPr>
              <a:t> – это направленное (упорядоченное) движение частиц – носителей электрического заряда. </a:t>
            </a:r>
          </a:p>
          <a:p>
            <a:endParaRPr lang="ru-RU" sz="1200" u="sng" dirty="0">
              <a:solidFill>
                <a:srgbClr val="993300"/>
              </a:solidFill>
            </a:endParaRPr>
          </a:p>
          <a:p>
            <a:endParaRPr lang="en-US" sz="2000" u="sng" dirty="0" smtClean="0">
              <a:solidFill>
                <a:srgbClr val="993300"/>
              </a:solidFill>
            </a:endParaRPr>
          </a:p>
          <a:p>
            <a:r>
              <a:rPr lang="ru-RU" sz="2000" u="sng" dirty="0" smtClean="0">
                <a:solidFill>
                  <a:srgbClr val="993300"/>
                </a:solidFill>
              </a:rPr>
              <a:t>Разновидности электрического тока: постоянный (</a:t>
            </a:r>
            <a:r>
              <a:rPr lang="en-US" sz="2000" u="sng" dirty="0" smtClean="0">
                <a:solidFill>
                  <a:srgbClr val="993300"/>
                </a:solidFill>
              </a:rPr>
              <a:t>DC), </a:t>
            </a:r>
            <a:r>
              <a:rPr lang="ru-RU" sz="2000" u="sng" dirty="0" smtClean="0">
                <a:solidFill>
                  <a:srgbClr val="993300"/>
                </a:solidFill>
              </a:rPr>
              <a:t>переменный (</a:t>
            </a:r>
            <a:r>
              <a:rPr lang="en-US" sz="2000" u="sng" dirty="0" smtClean="0">
                <a:solidFill>
                  <a:srgbClr val="993300"/>
                </a:solidFill>
              </a:rPr>
              <a:t>AC)</a:t>
            </a:r>
            <a:r>
              <a:rPr lang="ru-RU" sz="2000" u="sng" dirty="0" smtClean="0">
                <a:solidFill>
                  <a:srgbClr val="993300"/>
                </a:solidFill>
              </a:rPr>
              <a:t> и др.</a:t>
            </a:r>
          </a:p>
          <a:p>
            <a:endParaRPr lang="ru-RU" sz="1200" u="sng" dirty="0">
              <a:solidFill>
                <a:srgbClr val="993300"/>
              </a:solidFill>
            </a:endParaRPr>
          </a:p>
          <a:p>
            <a:endParaRPr lang="en-US" sz="2000" u="sng" dirty="0" smtClean="0">
              <a:solidFill>
                <a:srgbClr val="993300"/>
              </a:solidFill>
            </a:endParaRPr>
          </a:p>
          <a:p>
            <a:r>
              <a:rPr lang="ru-RU" sz="2000" u="sng" dirty="0" smtClean="0">
                <a:solidFill>
                  <a:srgbClr val="993300"/>
                </a:solidFill>
              </a:rPr>
              <a:t>Единица измерения:</a:t>
            </a:r>
            <a:r>
              <a:rPr lang="ru-RU" sz="2000" dirty="0" smtClean="0">
                <a:solidFill>
                  <a:srgbClr val="993300"/>
                </a:solidFill>
              </a:rPr>
              <a:t> Ампер </a:t>
            </a:r>
            <a:r>
              <a:rPr lang="en-US" sz="2000" dirty="0" smtClean="0">
                <a:solidFill>
                  <a:srgbClr val="993300"/>
                </a:solidFill>
              </a:rPr>
              <a:t>[A] – </a:t>
            </a:r>
            <a:r>
              <a:rPr lang="ru-RU" sz="2000" dirty="0" smtClean="0">
                <a:solidFill>
                  <a:srgbClr val="993300"/>
                </a:solidFill>
              </a:rPr>
              <a:t>основная единица системы СИ</a:t>
            </a:r>
          </a:p>
          <a:p>
            <a:endParaRPr lang="ru-RU" sz="2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3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5</a:t>
            </a:fld>
            <a:endParaRPr lang="ru-RU" sz="140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190500" y="1524000"/>
                <a:ext cx="8763000" cy="4664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993300"/>
                    </a:solidFill>
                  </a:rPr>
                  <a:t>Электрическое напряжение</a:t>
                </a:r>
                <a:endParaRPr lang="en-US" sz="2800" dirty="0" smtClean="0">
                  <a:solidFill>
                    <a:srgbClr val="993300"/>
                  </a:solidFill>
                </a:endParaRPr>
              </a:p>
              <a:p>
                <a:endParaRPr lang="en-US" sz="2000" u="sng" dirty="0" smtClean="0">
                  <a:solidFill>
                    <a:srgbClr val="993300"/>
                  </a:solidFill>
                </a:endParaRPr>
              </a:p>
              <a:p>
                <a:r>
                  <a:rPr lang="ru-RU" sz="2000" u="sng" dirty="0" smtClean="0">
                    <a:solidFill>
                      <a:srgbClr val="993300"/>
                    </a:solidFill>
                  </a:rPr>
                  <a:t>Электрическое напряжение 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– </a:t>
                </a:r>
                <a:r>
                  <a:rPr lang="ru-RU" sz="2000" dirty="0">
                    <a:solidFill>
                      <a:srgbClr val="993300"/>
                    </a:solidFill>
                  </a:rPr>
                  <a:t>физическая величина, значение которой равно работе эффективного электрического 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поля, </a:t>
                </a:r>
                <a:r>
                  <a:rPr lang="ru-RU" sz="2000" dirty="0">
                    <a:solidFill>
                      <a:srgbClr val="993300"/>
                    </a:solidFill>
                  </a:rPr>
                  <a:t>совершаемой при переносе единичного пробного электрического заряда 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 между 2-мя точками</a:t>
                </a:r>
              </a:p>
              <a:p>
                <a:endParaRPr lang="ru-RU" sz="1200" u="sng" dirty="0">
                  <a:solidFill>
                    <a:srgbClr val="993300"/>
                  </a:solidFill>
                </a:endParaRPr>
              </a:p>
              <a:p>
                <a:endParaRPr lang="en-US" sz="2000" u="sng" dirty="0" smtClean="0">
                  <a:solidFill>
                    <a:srgbClr val="993300"/>
                  </a:solidFill>
                </a:endParaRPr>
              </a:p>
              <a:p>
                <a:r>
                  <a:rPr lang="ru-RU" sz="2000" u="sng" dirty="0" smtClean="0">
                    <a:solidFill>
                      <a:srgbClr val="993300"/>
                    </a:solidFill>
                  </a:rPr>
                  <a:t>Разновидности электрического тока: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 постоянное,</a:t>
                </a:r>
                <a:r>
                  <a:rPr lang="en-US" sz="2000" dirty="0" smtClean="0">
                    <a:solidFill>
                      <a:srgbClr val="993300"/>
                    </a:solidFill>
                  </a:rPr>
                  <a:t/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переменное и др.</a:t>
                </a:r>
              </a:p>
              <a:p>
                <a:endParaRPr lang="ru-RU" sz="1200" u="sng" dirty="0">
                  <a:solidFill>
                    <a:srgbClr val="993300"/>
                  </a:solidFill>
                </a:endParaRPr>
              </a:p>
              <a:p>
                <a:endParaRPr lang="en-US" sz="2000" u="sng" dirty="0" smtClean="0">
                  <a:solidFill>
                    <a:srgbClr val="993300"/>
                  </a:solidFill>
                </a:endParaRPr>
              </a:p>
              <a:p>
                <a:r>
                  <a:rPr lang="ru-RU" sz="2000" u="sng" dirty="0" smtClean="0">
                    <a:solidFill>
                      <a:srgbClr val="993300"/>
                    </a:solidFill>
                  </a:rPr>
                  <a:t>Единица измерения: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 Вольт </a:t>
                </a:r>
                <a:r>
                  <a:rPr lang="en-US" sz="2000" dirty="0" smtClean="0">
                    <a:solidFill>
                      <a:srgbClr val="993300"/>
                    </a:solidFill>
                  </a:rPr>
                  <a:t>[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В</a:t>
                </a:r>
                <a:r>
                  <a:rPr lang="en-US" sz="2000" dirty="0" smtClean="0">
                    <a:solidFill>
                      <a:srgbClr val="993300"/>
                    </a:solidFill>
                  </a:rPr>
                  <a:t>] – </a:t>
                </a:r>
                <a:r>
                  <a:rPr lang="ru-RU" sz="2000" dirty="0" smtClean="0">
                    <a:solidFill>
                      <a:srgbClr val="993300"/>
                    </a:solidFill>
                  </a:rPr>
                  <a:t>производная единица системы СИ</a:t>
                </a:r>
              </a:p>
              <a:p>
                <a:endParaRPr lang="ru-RU" sz="20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99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solidFill>
                                <a:srgbClr val="993300"/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</m:d>
                      <m:r>
                        <a:rPr lang="ru-RU" sz="2000" b="0" i="1" smtClean="0">
                          <a:solidFill>
                            <a:srgbClr val="99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99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  <m:t>Дж</m:t>
                              </m:r>
                            </m:num>
                            <m:den>
                              <m:r>
                                <a:rPr lang="ru-RU" sz="2000" b="0" i="1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den>
                          </m:f>
                        </m:e>
                      </m:d>
                      <m:r>
                        <a:rPr lang="ru-RU" sz="2000" b="0" i="1" smtClean="0">
                          <a:solidFill>
                            <a:srgbClr val="99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99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b="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 b="0" i="1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  <m:t>кг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sz="2000" b="0" i="1" smtClean="0">
                                      <a:solidFill>
                                        <a:srgbClr val="9933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2000" b="0" i="1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 smtClean="0">
                  <a:solidFill>
                    <a:srgbClr val="993300"/>
                  </a:solidFill>
                </a:endParaRPr>
              </a:p>
            </p:txBody>
          </p:sp>
        </mc:Choice>
        <mc:Fallback>
          <p:sp>
            <p:nvSpPr>
              <p:cNvPr id="61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" y="1524000"/>
                <a:ext cx="8763000" cy="4664675"/>
              </a:xfrm>
              <a:prstGeom prst="rect">
                <a:avLst/>
              </a:prstGeom>
              <a:blipFill>
                <a:blip r:embed="rId2"/>
                <a:stretch>
                  <a:fillRect l="-695" t="-13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405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6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13716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</a:rPr>
              <a:t>Классификация электрических величин по характеру величины:</a:t>
            </a:r>
          </a:p>
          <a:p>
            <a:endParaRPr lang="ru-RU" sz="2800" dirty="0" smtClean="0">
              <a:solidFill>
                <a:srgbClr val="99330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993300"/>
                </a:solidFill>
              </a:rPr>
              <a:t>Постоянные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993300"/>
              </a:solidFill>
            </a:endParaRPr>
          </a:p>
          <a:p>
            <a:endParaRPr lang="ru-RU" sz="2800" dirty="0" smtClean="0">
              <a:solidFill>
                <a:srgbClr val="993300"/>
              </a:solidFill>
            </a:endParaRPr>
          </a:p>
          <a:p>
            <a:endParaRPr lang="ru-RU" sz="2800" dirty="0" smtClean="0">
              <a:solidFill>
                <a:srgbClr val="993300"/>
              </a:solidFill>
            </a:endParaRPr>
          </a:p>
          <a:p>
            <a:r>
              <a:rPr lang="ru-RU" sz="2800" dirty="0" smtClean="0">
                <a:solidFill>
                  <a:srgbClr val="993300"/>
                </a:solidFill>
              </a:rPr>
              <a:t>2.  Переменные</a:t>
            </a:r>
            <a:endParaRPr lang="ru-RU" sz="2800" dirty="0">
              <a:solidFill>
                <a:srgbClr val="99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3300"/>
                </a:solidFill>
              </a:rPr>
              <a:t>Мгновенное значение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3300"/>
                </a:solidFill>
              </a:rPr>
              <a:t>Амплитудное значение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3300"/>
                </a:solidFill>
              </a:rPr>
              <a:t>Среднее значение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993300"/>
                </a:solidFill>
              </a:rPr>
              <a:t>Среднее </a:t>
            </a:r>
            <a:r>
              <a:rPr lang="ru-RU" sz="2800" dirty="0" err="1">
                <a:solidFill>
                  <a:srgbClr val="993300"/>
                </a:solidFill>
              </a:rPr>
              <a:t>квадратическое</a:t>
            </a:r>
            <a:r>
              <a:rPr lang="ru-RU" sz="2800" dirty="0">
                <a:solidFill>
                  <a:srgbClr val="993300"/>
                </a:solidFill>
              </a:rPr>
              <a:t> </a:t>
            </a:r>
            <a:r>
              <a:rPr lang="ru-RU" sz="2800" dirty="0" smtClean="0">
                <a:solidFill>
                  <a:srgbClr val="993300"/>
                </a:solidFill>
              </a:rPr>
              <a:t>значение</a:t>
            </a:r>
            <a:endParaRPr lang="ru-RU" sz="2800" dirty="0">
              <a:solidFill>
                <a:srgbClr val="993300"/>
              </a:solidFill>
            </a:endParaRPr>
          </a:p>
        </p:txBody>
      </p:sp>
      <p:pic>
        <p:nvPicPr>
          <p:cNvPr id="2050" name="Picture 2" descr="Картинки по запросу Постоянное напря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554" b="17073"/>
          <a:stretch/>
        </p:blipFill>
        <p:spPr bwMode="auto">
          <a:xfrm>
            <a:off x="5334000" y="2406754"/>
            <a:ext cx="2819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Постоянное напря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43" b="17073"/>
          <a:stretch/>
        </p:blipFill>
        <p:spPr bwMode="auto">
          <a:xfrm>
            <a:off x="5304802" y="4205288"/>
            <a:ext cx="274174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55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7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295400"/>
            <a:ext cx="8077200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993300"/>
                </a:solidFill>
              </a:rPr>
              <a:t>2.  Переменные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993300"/>
                </a:solidFill>
              </a:rPr>
              <a:t>Мгновенное </a:t>
            </a:r>
            <a:r>
              <a:rPr lang="ru-RU" sz="3200" dirty="0" smtClean="0">
                <a:solidFill>
                  <a:srgbClr val="993300"/>
                </a:solidFill>
              </a:rPr>
              <a:t>значение </a:t>
            </a:r>
            <a:endParaRPr lang="ru-RU" sz="3200" dirty="0">
              <a:solidFill>
                <a:srgbClr val="9933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993300"/>
                </a:solidFill>
              </a:rPr>
              <a:t>Среднее </a:t>
            </a:r>
            <a:r>
              <a:rPr lang="ru-RU" sz="3200" dirty="0">
                <a:solidFill>
                  <a:srgbClr val="993300"/>
                </a:solidFill>
              </a:rPr>
              <a:t>значение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993300"/>
                </a:solidFill>
              </a:rPr>
              <a:t>Среднее </a:t>
            </a:r>
            <a:r>
              <a:rPr lang="ru-RU" sz="3200" dirty="0" err="1">
                <a:solidFill>
                  <a:srgbClr val="993300"/>
                </a:solidFill>
              </a:rPr>
              <a:t>квадратическое</a:t>
            </a:r>
            <a:r>
              <a:rPr lang="ru-RU" sz="3200" dirty="0">
                <a:solidFill>
                  <a:srgbClr val="993300"/>
                </a:solidFill>
              </a:rPr>
              <a:t> </a:t>
            </a:r>
            <a:r>
              <a:rPr lang="en-US" sz="3200" dirty="0" smtClean="0">
                <a:solidFill>
                  <a:srgbClr val="993300"/>
                </a:solidFill>
              </a:rPr>
              <a:t/>
            </a:r>
            <a:br>
              <a:rPr lang="en-US" sz="3200" dirty="0" smtClean="0">
                <a:solidFill>
                  <a:srgbClr val="993300"/>
                </a:solidFill>
              </a:rPr>
            </a:br>
            <a:r>
              <a:rPr lang="ru-RU" sz="3200" dirty="0" smtClean="0">
                <a:solidFill>
                  <a:srgbClr val="993300"/>
                </a:solidFill>
              </a:rPr>
              <a:t>значение</a:t>
            </a:r>
            <a:endParaRPr lang="ru-RU" sz="3200" dirty="0">
              <a:solidFill>
                <a:srgbClr val="993300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3877449"/>
              </p:ext>
            </p:extLst>
          </p:nvPr>
        </p:nvGraphicFramePr>
        <p:xfrm>
          <a:off x="5257800" y="2286000"/>
          <a:ext cx="2452688" cy="473075"/>
        </p:xfrm>
        <a:graphic>
          <a:graphicData uri="http://schemas.openxmlformats.org/presentationml/2006/ole">
            <p:oleObj spid="_x0000_s15395" name="‘ормула" r:id="rId3" imgW="1106280" imgH="200880" progId="Equation.3">
              <p:embed/>
            </p:oleObj>
          </a:graphicData>
        </a:graphic>
      </p:graphicFrame>
      <p:graphicFrame>
        <p:nvGraphicFramePr>
          <p:cNvPr id="7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5341178"/>
              </p:ext>
            </p:extLst>
          </p:nvPr>
        </p:nvGraphicFramePr>
        <p:xfrm>
          <a:off x="4714877" y="2643182"/>
          <a:ext cx="2500329" cy="1162252"/>
        </p:xfrm>
        <a:graphic>
          <a:graphicData uri="http://schemas.openxmlformats.org/presentationml/2006/ole">
            <p:oleObj spid="_x0000_s15396" name="Формула" r:id="rId4" imgW="1384200" imgH="634680" progId="Equation.3">
              <p:embed/>
            </p:oleObj>
          </a:graphicData>
        </a:graphic>
      </p:graphicFrame>
      <p:graphicFrame>
        <p:nvGraphicFramePr>
          <p:cNvPr id="8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2299821"/>
              </p:ext>
            </p:extLst>
          </p:nvPr>
        </p:nvGraphicFramePr>
        <p:xfrm>
          <a:off x="3071802" y="4143380"/>
          <a:ext cx="2682870" cy="1192247"/>
        </p:xfrm>
        <a:graphic>
          <a:graphicData uri="http://schemas.openxmlformats.org/presentationml/2006/ole">
            <p:oleObj spid="_x0000_s15397" name="Формула" r:id="rId5" imgW="1536480" imgH="6728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18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8</a:t>
            </a:fld>
            <a:endParaRPr lang="ru-RU" sz="1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" y="3276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993300"/>
                </a:solidFill>
              </a:rPr>
              <a:t>2. Средства измерений</a:t>
            </a:r>
            <a:endParaRPr lang="ru-RU" sz="2800" dirty="0" smtClean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54387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36F3E663-7907-7E4A-B7B1-00E92B25442D}" type="slidenum">
              <a:rPr lang="ru-RU" sz="1400"/>
              <a:pPr/>
              <a:t>9</a:t>
            </a:fld>
            <a:endParaRPr lang="ru-RU" sz="1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1371600"/>
            <a:ext cx="87630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solidFill>
                  <a:srgbClr val="993300"/>
                </a:solidFill>
              </a:rPr>
              <a:t>С</a:t>
            </a:r>
            <a:r>
              <a:rPr lang="ru-RU" sz="2000" b="1" i="1" dirty="0" smtClean="0">
                <a:solidFill>
                  <a:srgbClr val="993300"/>
                </a:solidFill>
              </a:rPr>
              <a:t>редство </a:t>
            </a:r>
            <a:r>
              <a:rPr lang="ru-RU" sz="2000" b="1" i="1" dirty="0">
                <a:solidFill>
                  <a:srgbClr val="993300"/>
                </a:solidFill>
              </a:rPr>
              <a:t>измерений </a:t>
            </a:r>
            <a:r>
              <a:rPr lang="ru-RU" sz="2000" i="1" dirty="0">
                <a:solidFill>
                  <a:srgbClr val="993300"/>
                </a:solidFill>
              </a:rPr>
              <a:t>(СИ) - это </a:t>
            </a:r>
            <a:r>
              <a:rPr lang="ru-RU" sz="2000" dirty="0">
                <a:solidFill>
                  <a:srgbClr val="993300"/>
                </a:solidFill>
              </a:rPr>
              <a:t>техническое средство, используемое при </a:t>
            </a:r>
            <a:r>
              <a:rPr lang="ru-RU" sz="2000" dirty="0" smtClean="0">
                <a:solidFill>
                  <a:srgbClr val="993300"/>
                </a:solidFill>
              </a:rPr>
              <a:t>измерениях </a:t>
            </a:r>
            <a:r>
              <a:rPr lang="ru-RU" sz="2000" dirty="0">
                <a:solidFill>
                  <a:srgbClr val="993300"/>
                </a:solidFill>
              </a:rPr>
              <a:t>и имеющее нормированные метрологические характеристики</a:t>
            </a:r>
            <a:r>
              <a:rPr lang="ru-RU" sz="2000" dirty="0" smtClean="0">
                <a:solidFill>
                  <a:srgbClr val="9933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993300"/>
              </a:solidFill>
            </a:endParaRPr>
          </a:p>
          <a:p>
            <a:pPr algn="just"/>
            <a:r>
              <a:rPr lang="ru-RU" sz="2000" b="1" i="1" dirty="0"/>
              <a:t>Метрологические характеристики</a:t>
            </a:r>
            <a:r>
              <a:rPr lang="ru-RU" sz="2000" dirty="0"/>
              <a:t> – характеристики средств измерения, оказывающие влияние на результаты измерений.</a:t>
            </a:r>
          </a:p>
          <a:p>
            <a:pPr algn="just"/>
            <a:r>
              <a:rPr lang="ru-RU" sz="2000" dirty="0" smtClean="0">
                <a:solidFill>
                  <a:srgbClr val="993300"/>
                </a:solidFill>
              </a:rPr>
              <a:t> </a:t>
            </a:r>
          </a:p>
          <a:p>
            <a:r>
              <a:rPr lang="ru-RU" sz="2000" i="1" u="sng" dirty="0"/>
              <a:t>Диапазон измерений</a:t>
            </a:r>
            <a:r>
              <a:rPr lang="ru-RU" sz="2000" dirty="0"/>
              <a:t> -</a:t>
            </a:r>
            <a:r>
              <a:rPr lang="ru-RU" sz="2000" i="1" dirty="0"/>
              <a:t> </a:t>
            </a:r>
            <a:r>
              <a:rPr lang="ru-RU" sz="2000" dirty="0"/>
              <a:t>область значений измеряемой величины, для которой нормированы допускаемые пределы погрешности СИ..</a:t>
            </a:r>
          </a:p>
          <a:p>
            <a:r>
              <a:rPr lang="ru-RU" sz="2000" i="1" dirty="0"/>
              <a:t> </a:t>
            </a:r>
            <a:endParaRPr lang="ru-RU" sz="2000" dirty="0"/>
          </a:p>
          <a:p>
            <a:r>
              <a:rPr lang="ru-RU" sz="2000" i="1" u="sng" dirty="0"/>
              <a:t>Предел измерения</a:t>
            </a:r>
            <a:r>
              <a:rPr lang="ru-RU" sz="2000" i="1" dirty="0"/>
              <a:t> — </a:t>
            </a:r>
            <a:r>
              <a:rPr lang="ru-RU" sz="2000" dirty="0"/>
              <a:t>наибольшее или наименьшее значение диапазона измерения. </a:t>
            </a:r>
          </a:p>
          <a:p>
            <a:pPr algn="just"/>
            <a:endParaRPr lang="ru-RU" sz="2000" dirty="0">
              <a:solidFill>
                <a:srgbClr val="993300"/>
              </a:solidFill>
            </a:endParaRPr>
          </a:p>
          <a:p>
            <a:pPr algn="just"/>
            <a:r>
              <a:rPr lang="ru-RU" sz="2000" i="1" u="sng" dirty="0"/>
              <a:t>Цена деления шкалы</a:t>
            </a:r>
            <a:r>
              <a:rPr lang="ru-RU" sz="2000" i="1" dirty="0"/>
              <a:t> – </a:t>
            </a:r>
            <a:r>
              <a:rPr lang="ru-RU" sz="2000" dirty="0"/>
              <a:t>определяется по формуле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i="1" u="sng" dirty="0"/>
              <a:t>Чувствительность прибора</a:t>
            </a:r>
            <a:r>
              <a:rPr lang="ru-RU" sz="2000" i="1" dirty="0"/>
              <a:t> – </a:t>
            </a:r>
            <a:r>
              <a:rPr lang="ru-RU" sz="2000" dirty="0"/>
              <a:t>численно равна перемещению </a:t>
            </a:r>
            <a:r>
              <a:rPr lang="ru-RU" sz="2000" dirty="0" smtClean="0"/>
              <a:t>указателя, </a:t>
            </a:r>
            <a:r>
              <a:rPr lang="ru-RU" sz="2000" dirty="0"/>
              <a:t>соответствующему единице измеряемой величины. </a:t>
            </a:r>
            <a:r>
              <a:rPr lang="ru-RU" sz="2000" dirty="0" smtClean="0"/>
              <a:t> </a:t>
            </a:r>
            <a:endParaRPr lang="ru-RU" sz="2000" dirty="0">
              <a:solidFill>
                <a:srgbClr val="9933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6477000" y="5029200"/>
          <a:ext cx="1103312" cy="1030288"/>
        </p:xfrm>
        <a:graphic>
          <a:graphicData uri="http://schemas.openxmlformats.org/presentationml/2006/ole">
            <p:oleObj spid="_x0000_s4118" name="‘ормула" r:id="rId3" imgW="365400" imgH="3474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95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843</Words>
  <Application>Microsoft Macintosh PowerPoint</Application>
  <PresentationFormat>Экран (4:3)</PresentationFormat>
  <Paragraphs>232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Оформление по умолчанию</vt:lpstr>
      <vt:lpstr>‘ормула</vt:lpstr>
      <vt:lpstr>Формула</vt:lpstr>
      <vt:lpstr>Точечный рисунок</vt:lpstr>
      <vt:lpstr>Уравнение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sh_ik</cp:lastModifiedBy>
  <cp:revision>352</cp:revision>
  <cp:lastPrinted>1601-01-01T00:00:00Z</cp:lastPrinted>
  <dcterms:created xsi:type="dcterms:W3CDTF">1601-01-01T00:00:00Z</dcterms:created>
  <dcterms:modified xsi:type="dcterms:W3CDTF">2019-02-04T08:33:07Z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